
<file path=[Content_Types].xml><?xml version="1.0" encoding="utf-8"?>
<Types xmlns="http://schemas.openxmlformats.org/package/2006/content-types">
  <Default Extension="png" ContentType="image/png"/>
  <Default Extension="jpeg" ContentType="image/jpeg"/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embeddedFontLst>
    <p:embeddedFont>
      <p:font typeface="OPPOSans H"/>
      <p:regular r:id="rId21"/>
    </p:embeddedFont>
    <p:embeddedFont>
      <p:font typeface="OPPOSans R"/>
      <p:regular r:id="rId22"/>
    </p:embeddedFont>
    <p:embeddedFont>
      <p:font typeface="Source Han Sans"/>
      <p:regular r:id="rId23"/>
    </p:embeddedFont>
    <p:embeddedFont>
      <p:font typeface="Source Han Sans CN Bold"/>
      <p:regular r:id="rId24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Relationship Id="rId16" Type="http://schemas.openxmlformats.org/officeDocument/2006/relationships/slide" Target="slides/slide14.xml"/>
<Relationship Id="rId17" Type="http://schemas.openxmlformats.org/officeDocument/2006/relationships/slide" Target="slides/slide15.xml"/>
<Relationship Id="rId18" Type="http://schemas.openxmlformats.org/officeDocument/2006/relationships/slide" Target="slides/slide16.xml"/>
<Relationship Id="rId19" Type="http://schemas.openxmlformats.org/officeDocument/2006/relationships/slide" Target="slides/slide17.xml"/>
<Relationship Id="rId20" Type="http://schemas.openxmlformats.org/officeDocument/2006/relationships/slide" Target="slides/slide18.xml"/>
<Relationship Id="rId21" Type="http://schemas.openxmlformats.org/officeDocument/2006/relationships/font" Target="fonts/font1.fntdata"/>
<Relationship Id="rId22" Type="http://schemas.openxmlformats.org/officeDocument/2006/relationships/font" Target="fonts/font2.fntdata"/>
<Relationship Id="rId23" Type="http://schemas.openxmlformats.org/officeDocument/2006/relationships/font" Target="fonts/font4.fntdata"/>
<Relationship Id="rId24" Type="http://schemas.openxmlformats.org/officeDocument/2006/relationships/font" Target="fonts/font3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png"/>
<Relationship Id="rId3" Type="http://schemas.openxmlformats.org/officeDocument/2006/relationships/image" Target="../media/image3.jpeg"/>
<Relationship Id="rId4" Type="http://schemas.openxmlformats.org/officeDocument/2006/relationships/image" Target="../media/image1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jpeg"/>
<Relationship Id="rId3" Type="http://schemas.openxmlformats.org/officeDocument/2006/relationships/image" Target="../media/image4.jpeg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png"/>
<Relationship Id="rId3" Type="http://schemas.openxmlformats.org/officeDocument/2006/relationships/image" Target="../media/image8.jpeg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0.png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5.png"/>
<Relationship Id="rId3" Type="http://schemas.openxmlformats.org/officeDocument/2006/relationships/image" Target="../media/image11.png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png"/>
<Relationship Id="rId3" Type="http://schemas.openxmlformats.org/officeDocument/2006/relationships/image" Target="../media/image8.jpeg"/>
</Relationships>
</file>

<file path=ppt/slides/_rels/slide1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png"/>
</Relationships>
</file>

<file path=ppt/slides/_rels/slide1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png"/>
</Relationships>
</file>

<file path=ppt/slides/_rels/slide1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png"/>
<Relationship Id="rId3" Type="http://schemas.openxmlformats.org/officeDocument/2006/relationships/image" Target="../media/image3.jpe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png"/>
<Relationship Id="rId3" Type="http://schemas.openxmlformats.org/officeDocument/2006/relationships/image" Target="../media/image8.jpeg"/>
<Relationship Id="rId4" Type="http://schemas.openxmlformats.org/officeDocument/2006/relationships/image" Target="../media/image1.pn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png"/>
<Relationship Id="rId3" Type="http://schemas.openxmlformats.org/officeDocument/2006/relationships/image" Target="../media/image8.jpeg"/>
<Relationship Id="rId4" Type="http://schemas.openxmlformats.org/officeDocument/2006/relationships/image" Target="../media/image1.pn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png"/>
<Relationship Id="rId3" Type="http://schemas.openxmlformats.org/officeDocument/2006/relationships/image" Target="../media/image8.jpe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35000"/>
          </a:blip>
          <a:srcRect l="4489" t="8337" r="12489" b="8337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0" y="0"/>
            <a:ext cx="3780430" cy="6858000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221845" y="-12621"/>
            <a:ext cx="2577057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"/>
                  </a:srgbClr>
                </a:solidFill>
                <a:latin typeface="OPPOSans H"/>
                <a:ea typeface="OPPOSans H"/>
                <a:cs typeface="OPPOSans H"/>
              </a:rPr>
              <a:t>2024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07492" y="996474"/>
            <a:ext cx="10577016" cy="4865053"/>
          </a:xfrm>
          <a:prstGeom prst="roundRect">
            <a:avLst>
              <a:gd name="adj" fmla="val 0"/>
            </a:avLst>
          </a:prstGeom>
          <a:solidFill>
            <a:srgbClr val="FFFFFF">
              <a:alpha val="100000"/>
            </a:srgbClr>
          </a:solidFill>
          <a:ln w="19050" cap="sq">
            <a:noFill/>
            <a:miter/>
          </a:ln>
          <a:effectLst>
            <a:outerShdw dist="38100" blurRad="368300" dir="5400000" sx="100000" sy="100000" kx="0" ky="0" algn="t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488590" y="2962210"/>
            <a:ext cx="5315585" cy="92281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52000">
                <a:schemeClr val="accent1">
                  <a:alpha val="70000"/>
                </a:schemeClr>
              </a:gs>
              <a:gs pos="100000">
                <a:schemeClr val="accent1">
                  <a:alpha val="10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9418406" y="6230006"/>
            <a:ext cx="1966101" cy="149774"/>
          </a:xfrm>
          <a:custGeom>
            <a:avLst/>
            <a:gdLst>
              <a:gd name="connsiteX0" fmla="*/ 1891214 w 1966101"/>
              <a:gd name="connsiteY0" fmla="*/ 0 h 149774"/>
              <a:gd name="connsiteX1" fmla="*/ 1966101 w 1966101"/>
              <a:gd name="connsiteY1" fmla="*/ 74887 h 149774"/>
              <a:gd name="connsiteX2" fmla="*/ 1891214 w 1966101"/>
              <a:gd name="connsiteY2" fmla="*/ 149774 h 149774"/>
              <a:gd name="connsiteX3" fmla="*/ 1816327 w 1966101"/>
              <a:gd name="connsiteY3" fmla="*/ 74887 h 149774"/>
              <a:gd name="connsiteX4" fmla="*/ 1547981 w 1966101"/>
              <a:gd name="connsiteY4" fmla="*/ 0 h 149774"/>
              <a:gd name="connsiteX5" fmla="*/ 1622868 w 1966101"/>
              <a:gd name="connsiteY5" fmla="*/ 74887 h 149774"/>
              <a:gd name="connsiteX6" fmla="*/ 1547981 w 1966101"/>
              <a:gd name="connsiteY6" fmla="*/ 149774 h 149774"/>
              <a:gd name="connsiteX7" fmla="*/ 1473094 w 1966101"/>
              <a:gd name="connsiteY7" fmla="*/ 74887 h 149774"/>
              <a:gd name="connsiteX8" fmla="*/ 1204749 w 1966101"/>
              <a:gd name="connsiteY8" fmla="*/ 0 h 149774"/>
              <a:gd name="connsiteX9" fmla="*/ 1279636 w 1966101"/>
              <a:gd name="connsiteY9" fmla="*/ 74887 h 149774"/>
              <a:gd name="connsiteX10" fmla="*/ 1204749 w 1966101"/>
              <a:gd name="connsiteY10" fmla="*/ 149774 h 149774"/>
              <a:gd name="connsiteX11" fmla="*/ 1129862 w 1966101"/>
              <a:gd name="connsiteY11" fmla="*/ 74887 h 149774"/>
              <a:gd name="connsiteX12" fmla="*/ 761352 w 1966101"/>
              <a:gd name="connsiteY12" fmla="*/ 0 h 149774"/>
              <a:gd name="connsiteX13" fmla="*/ 836239 w 1966101"/>
              <a:gd name="connsiteY13" fmla="*/ 74887 h 149774"/>
              <a:gd name="connsiteX14" fmla="*/ 761352 w 1966101"/>
              <a:gd name="connsiteY14" fmla="*/ 149774 h 149774"/>
              <a:gd name="connsiteX15" fmla="*/ 686465 w 1966101"/>
              <a:gd name="connsiteY15" fmla="*/ 74887 h 149774"/>
              <a:gd name="connsiteX16" fmla="*/ 418119 w 1966101"/>
              <a:gd name="connsiteY16" fmla="*/ 0 h 149774"/>
              <a:gd name="connsiteX17" fmla="*/ 493006 w 1966101"/>
              <a:gd name="connsiteY17" fmla="*/ 74887 h 149774"/>
              <a:gd name="connsiteX18" fmla="*/ 418119 w 1966101"/>
              <a:gd name="connsiteY18" fmla="*/ 149774 h 149774"/>
              <a:gd name="connsiteX19" fmla="*/ 343232 w 1966101"/>
              <a:gd name="connsiteY19" fmla="*/ 74887 h 149774"/>
              <a:gd name="connsiteX20" fmla="*/ 74887 w 1966101"/>
              <a:gd name="connsiteY20" fmla="*/ 0 h 149774"/>
              <a:gd name="connsiteX21" fmla="*/ 149774 w 1966101"/>
              <a:gd name="connsiteY21" fmla="*/ 74887 h 149774"/>
              <a:gd name="connsiteX22" fmla="*/ 74887 w 1966101"/>
              <a:gd name="connsiteY22" fmla="*/ 149774 h 149774"/>
              <a:gd name="connsiteX23" fmla="*/ 0 w 1966101"/>
              <a:gd name="connsiteY23" fmla="*/ 74887 h 149774"/>
            </a:gdLst>
            <a:rect l="l" t="t" r="r" b="b"/>
            <a:pathLst>
              <a:path w="1966101" h="149774">
                <a:moveTo>
                  <a:pt x="1891214" y="0"/>
                </a:moveTo>
                <a:lnTo>
                  <a:pt x="1966101" y="74887"/>
                </a:lnTo>
                <a:lnTo>
                  <a:pt x="1891214" y="149774"/>
                </a:lnTo>
                <a:lnTo>
                  <a:pt x="1816327" y="74887"/>
                </a:lnTo>
                <a:close/>
                <a:moveTo>
                  <a:pt x="1547981" y="0"/>
                </a:moveTo>
                <a:lnTo>
                  <a:pt x="1622868" y="74887"/>
                </a:lnTo>
                <a:lnTo>
                  <a:pt x="1547981" y="149774"/>
                </a:lnTo>
                <a:lnTo>
                  <a:pt x="1473094" y="74887"/>
                </a:lnTo>
                <a:close/>
                <a:moveTo>
                  <a:pt x="1204749" y="0"/>
                </a:moveTo>
                <a:lnTo>
                  <a:pt x="1279636" y="74887"/>
                </a:lnTo>
                <a:lnTo>
                  <a:pt x="1204749" y="149774"/>
                </a:lnTo>
                <a:lnTo>
                  <a:pt x="1129862" y="74887"/>
                </a:lnTo>
                <a:close/>
                <a:moveTo>
                  <a:pt x="761352" y="0"/>
                </a:moveTo>
                <a:lnTo>
                  <a:pt x="836239" y="74887"/>
                </a:lnTo>
                <a:lnTo>
                  <a:pt x="761352" y="149774"/>
                </a:lnTo>
                <a:lnTo>
                  <a:pt x="686465" y="74887"/>
                </a:lnTo>
                <a:close/>
                <a:moveTo>
                  <a:pt x="418119" y="0"/>
                </a:moveTo>
                <a:lnTo>
                  <a:pt x="493006" y="74887"/>
                </a:lnTo>
                <a:lnTo>
                  <a:pt x="418119" y="149774"/>
                </a:lnTo>
                <a:lnTo>
                  <a:pt x="343232" y="74887"/>
                </a:lnTo>
                <a:close/>
                <a:moveTo>
                  <a:pt x="74887" y="0"/>
                </a:moveTo>
                <a:lnTo>
                  <a:pt x="149774" y="74887"/>
                </a:lnTo>
                <a:lnTo>
                  <a:pt x="74887" y="149774"/>
                </a:lnTo>
                <a:lnTo>
                  <a:pt x="0" y="74887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933588" y="6174104"/>
            <a:ext cx="149774" cy="149774"/>
          </a:xfrm>
          <a:prstGeom prst="diamond">
            <a:avLst/>
          </a:prstGeom>
          <a:solidFill>
            <a:srgbClr val="FFFFFF">
              <a:alpha val="100000"/>
            </a:srgbClr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276820" y="6174104"/>
            <a:ext cx="149774" cy="149774"/>
          </a:xfrm>
          <a:prstGeom prst="diamond">
            <a:avLst/>
          </a:prstGeom>
          <a:solidFill>
            <a:srgbClr val="FFFFFF">
              <a:alpha val="100000"/>
            </a:srgbClr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2620053" y="6174104"/>
            <a:ext cx="149774" cy="149774"/>
          </a:xfrm>
          <a:prstGeom prst="diamond">
            <a:avLst/>
          </a:prstGeom>
          <a:solidFill>
            <a:srgbClr val="FFFFFF">
              <a:alpha val="100000"/>
            </a:srgbClr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03726" y="6174104"/>
            <a:ext cx="149774" cy="149774"/>
          </a:xfrm>
          <a:prstGeom prst="diamond">
            <a:avLst/>
          </a:prstGeom>
          <a:solidFill>
            <a:srgbClr val="FFFFFF">
              <a:alpha val="100000"/>
            </a:srgbClr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146958" y="6174104"/>
            <a:ext cx="149774" cy="149774"/>
          </a:xfrm>
          <a:prstGeom prst="diamond">
            <a:avLst/>
          </a:prstGeom>
          <a:solidFill>
            <a:srgbClr val="FFFFFF">
              <a:alpha val="100000"/>
            </a:srgbClr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490191" y="6174104"/>
            <a:ext cx="149774" cy="149774"/>
          </a:xfrm>
          <a:prstGeom prst="diamond">
            <a:avLst/>
          </a:prstGeom>
          <a:solidFill>
            <a:srgbClr val="FFFFFF">
              <a:alpha val="100000"/>
            </a:srgbClr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495730" y="1352245"/>
            <a:ext cx="5301304" cy="33602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3700">
                <a:ln w="1143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拓峰户外用品有限公司商业计划书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598164" y="4849224"/>
            <a:ext cx="2039838" cy="506023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26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5649652" y="4875507"/>
            <a:ext cx="2005895" cy="453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汇报人：陈聪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637217" y="4849224"/>
            <a:ext cx="2039838" cy="506023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26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650605" y="4881506"/>
            <a:ext cx="2094795" cy="4668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汇报时间：2024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151540" y="1352245"/>
            <a:ext cx="3756717" cy="3997216"/>
          </a:xfrm>
          <a:custGeom>
            <a:avLst/>
            <a:gdLst>
              <a:gd name="connsiteX0" fmla="*/ 0 w 3756717"/>
              <a:gd name="connsiteY0" fmla="*/ 0 h 3997216"/>
              <a:gd name="connsiteX1" fmla="*/ 3106091 w 3756717"/>
              <a:gd name="connsiteY1" fmla="*/ 0 h 3997216"/>
              <a:gd name="connsiteX2" fmla="*/ 3756717 w 3756717"/>
              <a:gd name="connsiteY2" fmla="*/ 650626 h 3997216"/>
              <a:gd name="connsiteX3" fmla="*/ 3756717 w 3756717"/>
              <a:gd name="connsiteY3" fmla="*/ 3997216 h 3997216"/>
              <a:gd name="connsiteX4" fmla="*/ 650626 w 3756717"/>
              <a:gd name="connsiteY4" fmla="*/ 3997216 h 3997216"/>
              <a:gd name="connsiteX5" fmla="*/ 0 w 3756717"/>
              <a:gd name="connsiteY5" fmla="*/ 3346590 h 3997216"/>
            </a:gdLst>
            <a:rect l="l" t="t" r="r" b="b"/>
            <a:pathLst>
              <a:path w="3756717" h="3997216">
                <a:moveTo>
                  <a:pt x="0" y="0"/>
                </a:moveTo>
                <a:lnTo>
                  <a:pt x="3106091" y="0"/>
                </a:lnTo>
                <a:cubicBezTo>
                  <a:pt x="3465422" y="0"/>
                  <a:pt x="3756717" y="291295"/>
                  <a:pt x="3756717" y="650626"/>
                </a:cubicBezTo>
                <a:lnTo>
                  <a:pt x="3756717" y="3997216"/>
                </a:lnTo>
                <a:lnTo>
                  <a:pt x="650626" y="3997216"/>
                </a:lnTo>
                <a:cubicBezTo>
                  <a:pt x="291295" y="3997216"/>
                  <a:pt x="0" y="3705921"/>
                  <a:pt x="0" y="3346590"/>
                </a:cubicBezTo>
                <a:close/>
              </a:path>
            </a:pathLst>
          </a:custGeom>
          <a:solidFill>
            <a:schemeClr val="accent1"/>
          </a:solidFill>
          <a:ln w="101600" cap="sq">
            <a:solidFill>
              <a:schemeClr val="bg1">
                <a:lumMod val="8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20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24430" t="10785" r="23748" b="6135"/>
          <a:stretch>
            <a:fillRect/>
          </a:stretch>
        </p:blipFill>
        <p:spPr>
          <a:xfrm rot="0" flipH="0" flipV="0">
            <a:off x="1151540" y="1352245"/>
            <a:ext cx="3756717" cy="3997216"/>
          </a:xfrm>
          <a:custGeom>
            <a:avLst/>
            <a:gdLst/>
            <a:rect l="l" t="t" r="r" b="b"/>
            <a:pathLst>
              <a:path w="3759200" h="4000500">
                <a:moveTo>
                  <a:pt x="0" y="0"/>
                </a:moveTo>
                <a:lnTo>
                  <a:pt x="3106091" y="0"/>
                </a:lnTo>
                <a:cubicBezTo>
                  <a:pt x="3465422" y="0"/>
                  <a:pt x="3756717" y="291295"/>
                  <a:pt x="3756717" y="650626"/>
                </a:cubicBezTo>
                <a:lnTo>
                  <a:pt x="3756717" y="3997216"/>
                </a:lnTo>
                <a:lnTo>
                  <a:pt x="650626" y="3997216"/>
                </a:lnTo>
                <a:cubicBezTo>
                  <a:pt x="291295" y="3997216"/>
                  <a:pt x="0" y="3705921"/>
                  <a:pt x="0" y="334659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 rot="0" flipH="0" flipV="0">
            <a:off x="4045833" y="484408"/>
            <a:ext cx="5107169" cy="6836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11214100" y="0"/>
            <a:ext cx="977900" cy="977900"/>
          </a:xfrm>
          <a:prstGeom prst="rect">
            <a:avLst/>
          </a:prstGeom>
        </p:spPr>
      </p:pic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-1838325" y="-1107290"/>
            <a:ext cx="9350376" cy="9350372"/>
          </a:xfrm>
          <a:prstGeom prst="arc">
            <a:avLst>
              <a:gd name="adj1" fmla="val 18716968"/>
              <a:gd name="adj2" fmla="val 2846181"/>
            </a:avLst>
          </a:prstGeom>
          <a:noFill/>
          <a:ln w="12700" cap="sq"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0" y="1829582"/>
            <a:ext cx="6486182" cy="3490914"/>
          </a:xfrm>
          <a:custGeom>
            <a:avLst/>
            <a:gdLst>
              <a:gd name="connsiteX0" fmla="*/ 0 w 6486182"/>
              <a:gd name="connsiteY0" fmla="*/ 0 h 3490914"/>
              <a:gd name="connsiteX1" fmla="*/ 4740726 w 6486182"/>
              <a:gd name="connsiteY1" fmla="*/ 0 h 3490914"/>
              <a:gd name="connsiteX2" fmla="*/ 6486182 w 6486182"/>
              <a:gd name="connsiteY2" fmla="*/ 1745457 h 3490914"/>
              <a:gd name="connsiteX3" fmla="*/ 6486181 w 6486182"/>
              <a:gd name="connsiteY3" fmla="*/ 1745457 h 3490914"/>
              <a:gd name="connsiteX4" fmla="*/ 4740724 w 6486182"/>
              <a:gd name="connsiteY4" fmla="*/ 3490914 h 3490914"/>
              <a:gd name="connsiteX5" fmla="*/ 0 w 6486182"/>
              <a:gd name="connsiteY5" fmla="*/ 3490913 h 3490914"/>
            </a:gdLst>
            <a:rect l="l" t="t" r="r" b="b"/>
            <a:pathLst>
              <a:path w="6486182" h="3490914">
                <a:moveTo>
                  <a:pt x="0" y="0"/>
                </a:moveTo>
                <a:lnTo>
                  <a:pt x="4740726" y="0"/>
                </a:lnTo>
                <a:cubicBezTo>
                  <a:pt x="5704714" y="0"/>
                  <a:pt x="6486182" y="781468"/>
                  <a:pt x="6486182" y="1745457"/>
                </a:cubicBezTo>
                <a:lnTo>
                  <a:pt x="6486181" y="1745457"/>
                </a:lnTo>
                <a:cubicBezTo>
                  <a:pt x="6486181" y="2709446"/>
                  <a:pt x="5704713" y="3490914"/>
                  <a:pt x="4740724" y="3490914"/>
                </a:cubicBezTo>
                <a:lnTo>
                  <a:pt x="0" y="349091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" name=""/>
          <p:cNvGrpSpPr/>
          <p:nvPr/>
        </p:nvGrpSpPr>
        <p:grpSpPr>
          <a:xfrm>
            <a:off x="6862976" y="1555308"/>
            <a:ext cx="744810" cy="851280"/>
            <a:chOff x="6862976" y="1555308"/>
            <a:chExt cx="744810" cy="851280"/>
          </a:xfrm>
        </p:grpSpPr>
        <p:sp>
          <p:nvSpPr>
            <p:cNvPr id="6" name="标题 1"/>
            <p:cNvSpPr txBox="1"/>
            <p:nvPr/>
          </p:nvSpPr>
          <p:spPr>
            <a:xfrm rot="0" flipH="0" flipV="0">
              <a:off x="6862976" y="1555308"/>
              <a:ext cx="744810" cy="851280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20000"/>
                  </a:schemeClr>
                </a:gs>
                <a:gs pos="100000">
                  <a:schemeClr val="accent1">
                    <a:lumMod val="98000"/>
                    <a:lumOff val="2000"/>
                  </a:schemeClr>
                </a:gs>
              </a:gsLst>
              <a:lin ang="5400000" scaled="0"/>
            </a:gradFill>
            <a:ln cap="sq">
              <a:noFill/>
            </a:ln>
            <a:effectLst>
              <a:outerShdw dist="203200" blurRad="330200" dir="5400000" sx="90000" sy="90000" kx="0" ky="0" algn="t" rotWithShape="0">
                <a:schemeClr val="accent1">
                  <a:lumMod val="50000"/>
                  <a:alpha val="65000"/>
                </a:schemeClr>
              </a:outerShdw>
            </a:effectLst>
          </p:spPr>
          <p:txBody>
            <a:bodyPr vert="horz" wrap="square" lIns="91440" tIns="45720" rIns="91440" bIns="45720" rtlCol="0" anchor="t"/>
            <a:lstStyle/>
            <a:p>
              <a:pPr algn="l"/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 rot="0" flipH="0" flipV="0">
              <a:off x="6912116" y="1611472"/>
              <a:ext cx="646527" cy="738949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2700000" scaled="0"/>
            </a:gradFill>
            <a:ln cap="sq">
              <a:noFill/>
            </a:ln>
            <a:effectLst/>
          </p:spPr>
          <p:txBody>
            <a:bodyPr vert="horz" wrap="square" lIns="91440" tIns="45720" rIns="91440" bIns="45720" rtlCol="0" anchor="t"/>
            <a:lstStyle/>
            <a:p>
              <a:pPr algn="l"/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 rot="0" flipH="0" flipV="0">
              <a:off x="7100850" y="1837005"/>
              <a:ext cx="269061" cy="269101"/>
            </a:xfrm>
            <a:custGeom>
              <a:avLst/>
              <a:gdLst>
                <a:gd name="connsiteX0" fmla="*/ 579031 w 719895"/>
                <a:gd name="connsiteY0" fmla="*/ 554022 h 720000"/>
                <a:gd name="connsiteX1" fmla="*/ 596778 w 719895"/>
                <a:gd name="connsiteY1" fmla="*/ 561368 h 720000"/>
                <a:gd name="connsiteX2" fmla="*/ 712550 w 719895"/>
                <a:gd name="connsiteY2" fmla="*/ 677140 h 720000"/>
                <a:gd name="connsiteX3" fmla="*/ 712550 w 719895"/>
                <a:gd name="connsiteY3" fmla="*/ 712634 h 720000"/>
                <a:gd name="connsiteX4" fmla="*/ 694887 w 719895"/>
                <a:gd name="connsiteY4" fmla="*/ 720000 h 720000"/>
                <a:gd name="connsiteX5" fmla="*/ 677140 w 719895"/>
                <a:gd name="connsiteY5" fmla="*/ 712634 h 720000"/>
                <a:gd name="connsiteX6" fmla="*/ 561284 w 719895"/>
                <a:gd name="connsiteY6" fmla="*/ 596861 h 720000"/>
                <a:gd name="connsiteX7" fmla="*/ 561284 w 719895"/>
                <a:gd name="connsiteY7" fmla="*/ 561368 h 720000"/>
                <a:gd name="connsiteX8" fmla="*/ 579031 w 719895"/>
                <a:gd name="connsiteY8" fmla="*/ 554022 h 720000"/>
                <a:gd name="connsiteX9" fmla="*/ 301109 w 719895"/>
                <a:gd name="connsiteY9" fmla="*/ 0 h 720000"/>
                <a:gd name="connsiteX10" fmla="*/ 602219 w 719895"/>
                <a:gd name="connsiteY10" fmla="*/ 301109 h 720000"/>
                <a:gd name="connsiteX11" fmla="*/ 301109 w 719895"/>
                <a:gd name="connsiteY11" fmla="*/ 602219 h 720000"/>
                <a:gd name="connsiteX12" fmla="*/ 0 w 719895"/>
                <a:gd name="connsiteY12" fmla="*/ 301109 h 720000"/>
                <a:gd name="connsiteX13" fmla="*/ 301109 w 719895"/>
                <a:gd name="connsiteY13" fmla="*/ 0 h 720000"/>
              </a:gdLst>
              <a:rect l="l" t="t" r="r" b="b"/>
              <a:pathLst>
                <a:path w="719895" h="720000">
                  <a:moveTo>
                    <a:pt x="579031" y="554022"/>
                  </a:moveTo>
                  <a:cubicBezTo>
                    <a:pt x="585456" y="554022"/>
                    <a:pt x="591880" y="556471"/>
                    <a:pt x="596778" y="561368"/>
                  </a:cubicBezTo>
                  <a:lnTo>
                    <a:pt x="712550" y="677140"/>
                  </a:lnTo>
                  <a:cubicBezTo>
                    <a:pt x="722344" y="686935"/>
                    <a:pt x="722344" y="702840"/>
                    <a:pt x="712550" y="712634"/>
                  </a:cubicBezTo>
                  <a:cubicBezTo>
                    <a:pt x="707778" y="717573"/>
                    <a:pt x="701333" y="720000"/>
                    <a:pt x="694887" y="720000"/>
                  </a:cubicBezTo>
                  <a:cubicBezTo>
                    <a:pt x="688441" y="720000"/>
                    <a:pt x="681995" y="717573"/>
                    <a:pt x="677140" y="712634"/>
                  </a:cubicBezTo>
                  <a:lnTo>
                    <a:pt x="561284" y="596861"/>
                  </a:lnTo>
                  <a:cubicBezTo>
                    <a:pt x="551490" y="587067"/>
                    <a:pt x="551490" y="571162"/>
                    <a:pt x="561284" y="561368"/>
                  </a:cubicBezTo>
                  <a:cubicBezTo>
                    <a:pt x="566181" y="556471"/>
                    <a:pt x="572606" y="554022"/>
                    <a:pt x="579031" y="554022"/>
                  </a:cubicBezTo>
                  <a:close/>
                  <a:moveTo>
                    <a:pt x="301109" y="0"/>
                  </a:moveTo>
                  <a:cubicBezTo>
                    <a:pt x="467443" y="0"/>
                    <a:pt x="602219" y="134859"/>
                    <a:pt x="602219" y="301109"/>
                  </a:cubicBezTo>
                  <a:cubicBezTo>
                    <a:pt x="602219" y="467443"/>
                    <a:pt x="467443" y="602219"/>
                    <a:pt x="301109" y="602219"/>
                  </a:cubicBezTo>
                  <a:cubicBezTo>
                    <a:pt x="134775" y="602219"/>
                    <a:pt x="0" y="467443"/>
                    <a:pt x="0" y="301109"/>
                  </a:cubicBezTo>
                  <a:cubicBezTo>
                    <a:pt x="0" y="134775"/>
                    <a:pt x="134775" y="0"/>
                    <a:pt x="301109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9" name="标题 1"/>
          <p:cNvSpPr txBox="1"/>
          <p:nvPr/>
        </p:nvSpPr>
        <p:spPr>
          <a:xfrm rot="0" flipH="0" flipV="0">
            <a:off x="7746416" y="1563628"/>
            <a:ext cx="3340376" cy="82227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创始人：多年户外运动经验，擅长市场分析和团队管理</a:t>
            </a:r>
            <a:endParaRPr kumimoji="1" lang="zh-CN" altLang="en-US"/>
          </a:p>
        </p:txBody>
      </p:sp>
      <p:grpSp>
        <p:nvGrpSpPr>
          <p:cNvPr id="10" name=""/>
          <p:cNvGrpSpPr/>
          <p:nvPr/>
        </p:nvGrpSpPr>
        <p:grpSpPr>
          <a:xfrm>
            <a:off x="7239462" y="3155046"/>
            <a:ext cx="744810" cy="851280"/>
            <a:chOff x="7239462" y="3155046"/>
            <a:chExt cx="744810" cy="851280"/>
          </a:xfrm>
        </p:grpSpPr>
        <p:sp>
          <p:nvSpPr>
            <p:cNvPr id="11" name="标题 1"/>
            <p:cNvSpPr txBox="1"/>
            <p:nvPr/>
          </p:nvSpPr>
          <p:spPr>
            <a:xfrm rot="0" flipH="0" flipV="0">
              <a:off x="7239462" y="3155046"/>
              <a:ext cx="744810" cy="851280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0"/>
            </a:gradFill>
            <a:ln cap="sq">
              <a:noFill/>
            </a:ln>
            <a:effectLst>
              <a:outerShdw dist="203200" blurRad="330200" dir="5400000" sx="90000" sy="90000" kx="0" ky="0" algn="t" rotWithShape="0">
                <a:schemeClr val="accent2">
                  <a:lumMod val="50000"/>
                  <a:alpha val="65000"/>
                </a:schemeClr>
              </a:outerShdw>
            </a:effectLst>
          </p:spPr>
          <p:txBody>
            <a:bodyPr vert="horz" wrap="square" lIns="91440" tIns="45720" rIns="91440" bIns="45720" rtlCol="0" anchor="t"/>
            <a:lstStyle/>
            <a:p>
              <a:pPr algn="l"/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0" flipH="0" flipV="0">
              <a:off x="7288601" y="3211214"/>
              <a:ext cx="646527" cy="738949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0000"/>
                    <a:lumOff val="20000"/>
                  </a:schemeClr>
                </a:gs>
              </a:gsLst>
              <a:lin ang="2700000" scaled="0"/>
            </a:gradFill>
            <a:ln cap="sq">
              <a:noFill/>
            </a:ln>
            <a:effectLst/>
          </p:spPr>
          <p:txBody>
            <a:bodyPr vert="horz" wrap="square" lIns="91440" tIns="45720" rIns="91440" bIns="45720" rtlCol="0" anchor="t"/>
            <a:lstStyle/>
            <a:p>
              <a:pPr algn="l"/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 rot="0" flipH="0" flipV="0">
              <a:off x="7477315" y="3446825"/>
              <a:ext cx="269101" cy="248936"/>
            </a:xfrm>
            <a:custGeom>
              <a:avLst/>
              <a:gdLst>
                <a:gd name="connsiteX0" fmla="*/ 2136435 w 5834559"/>
                <a:gd name="connsiteY0" fmla="*/ 643126 h 5397372"/>
                <a:gd name="connsiteX1" fmla="*/ 3716657 w 5834559"/>
                <a:gd name="connsiteY1" fmla="*/ 643126 h 5397372"/>
                <a:gd name="connsiteX2" fmla="*/ 3716657 w 5834559"/>
                <a:gd name="connsiteY2" fmla="*/ 1064855 h 5397372"/>
                <a:gd name="connsiteX3" fmla="*/ 2136435 w 5834559"/>
                <a:gd name="connsiteY3" fmla="*/ 1064855 h 5397372"/>
                <a:gd name="connsiteX4" fmla="*/ 693741 w 5834559"/>
                <a:gd name="connsiteY4" fmla="*/ 643126 h 5397372"/>
                <a:gd name="connsiteX5" fmla="*/ 1550121 w 5834559"/>
                <a:gd name="connsiteY5" fmla="*/ 643126 h 5397372"/>
                <a:gd name="connsiteX6" fmla="*/ 1550121 w 5834559"/>
                <a:gd name="connsiteY6" fmla="*/ 1064855 h 5397372"/>
                <a:gd name="connsiteX7" fmla="*/ 693741 w 5834559"/>
                <a:gd name="connsiteY7" fmla="*/ 1064855 h 5397372"/>
                <a:gd name="connsiteX8" fmla="*/ 421729 w 5834559"/>
                <a:gd name="connsiteY8" fmla="*/ 1336867 h 5397372"/>
                <a:gd name="connsiteX9" fmla="*/ 421729 w 5834559"/>
                <a:gd name="connsiteY9" fmla="*/ 2079805 h 5397372"/>
                <a:gd name="connsiteX10" fmla="*/ 5412133 w 5834559"/>
                <a:gd name="connsiteY10" fmla="*/ 2079805 h 5397372"/>
                <a:gd name="connsiteX11" fmla="*/ 5412133 w 5834559"/>
                <a:gd name="connsiteY11" fmla="*/ 1336867 h 5397372"/>
                <a:gd name="connsiteX12" fmla="*/ 5140113 w 5834559"/>
                <a:gd name="connsiteY12" fmla="*/ 1064855 h 5397372"/>
                <a:gd name="connsiteX13" fmla="*/ 4302971 w 5834559"/>
                <a:gd name="connsiteY13" fmla="*/ 1064855 h 5397372"/>
                <a:gd name="connsiteX14" fmla="*/ 4302971 w 5834559"/>
                <a:gd name="connsiteY14" fmla="*/ 643126 h 5397372"/>
                <a:gd name="connsiteX15" fmla="*/ 5140113 w 5834559"/>
                <a:gd name="connsiteY15" fmla="*/ 643126 h 5397372"/>
                <a:gd name="connsiteX16" fmla="*/ 5834559 w 5834559"/>
                <a:gd name="connsiteY16" fmla="*/ 1336867 h 5397372"/>
                <a:gd name="connsiteX17" fmla="*/ 5834559 w 5834559"/>
                <a:gd name="connsiteY17" fmla="*/ 4703631 h 5397372"/>
                <a:gd name="connsiteX18" fmla="*/ 5140818 w 5834559"/>
                <a:gd name="connsiteY18" fmla="*/ 5397372 h 5397372"/>
                <a:gd name="connsiteX19" fmla="*/ 693741 w 5834559"/>
                <a:gd name="connsiteY19" fmla="*/ 5397372 h 5397372"/>
                <a:gd name="connsiteX20" fmla="*/ 0 w 5834559"/>
                <a:gd name="connsiteY20" fmla="*/ 4703631 h 5397372"/>
                <a:gd name="connsiteX21" fmla="*/ 0 w 5834559"/>
                <a:gd name="connsiteY21" fmla="*/ 2501529 h 5397372"/>
                <a:gd name="connsiteX22" fmla="*/ 0 w 5834559"/>
                <a:gd name="connsiteY22" fmla="*/ 2079805 h 5397372"/>
                <a:gd name="connsiteX23" fmla="*/ 0 w 5834559"/>
                <a:gd name="connsiteY23" fmla="*/ 1336867 h 5397372"/>
                <a:gd name="connsiteX24" fmla="*/ 693741 w 5834559"/>
                <a:gd name="connsiteY24" fmla="*/ 643126 h 5397372"/>
                <a:gd name="connsiteX25" fmla="*/ 3997242 w 5834559"/>
                <a:gd name="connsiteY25" fmla="*/ 0 h 5397372"/>
                <a:gd name="connsiteX26" fmla="*/ 4208106 w 5834559"/>
                <a:gd name="connsiteY26" fmla="*/ 210864 h 5397372"/>
                <a:gd name="connsiteX27" fmla="*/ 4208106 w 5834559"/>
                <a:gd name="connsiteY27" fmla="*/ 1506961 h 5397372"/>
                <a:gd name="connsiteX28" fmla="*/ 3997242 w 5834559"/>
                <a:gd name="connsiteY28" fmla="*/ 1718528 h 5397372"/>
                <a:gd name="connsiteX29" fmla="*/ 3786378 w 5834559"/>
                <a:gd name="connsiteY29" fmla="*/ 1507664 h 5397372"/>
                <a:gd name="connsiteX30" fmla="*/ 3786378 w 5834559"/>
                <a:gd name="connsiteY30" fmla="*/ 210864 h 5397372"/>
                <a:gd name="connsiteX31" fmla="*/ 3997242 w 5834559"/>
                <a:gd name="connsiteY31" fmla="*/ 0 h 5397372"/>
                <a:gd name="connsiteX32" fmla="*/ 1836609 w 5834559"/>
                <a:gd name="connsiteY32" fmla="*/ 0 h 5397372"/>
                <a:gd name="connsiteX33" fmla="*/ 2047469 w 5834559"/>
                <a:gd name="connsiteY33" fmla="*/ 210864 h 5397372"/>
                <a:gd name="connsiteX34" fmla="*/ 2047469 w 5834559"/>
                <a:gd name="connsiteY34" fmla="*/ 1506961 h 5397372"/>
                <a:gd name="connsiteX35" fmla="*/ 1836609 w 5834559"/>
                <a:gd name="connsiteY35" fmla="*/ 1718528 h 5397372"/>
                <a:gd name="connsiteX36" fmla="*/ 1625745 w 5834559"/>
                <a:gd name="connsiteY36" fmla="*/ 1507664 h 5397372"/>
                <a:gd name="connsiteX37" fmla="*/ 1625745 w 5834559"/>
                <a:gd name="connsiteY37" fmla="*/ 210864 h 5397372"/>
                <a:gd name="connsiteX38" fmla="*/ 1836609 w 5834559"/>
                <a:gd name="connsiteY38" fmla="*/ 0 h 5397372"/>
              </a:gdLst>
              <a:rect l="l" t="t" r="r" b="b"/>
              <a:pathLst>
                <a:path w="5834559" h="5397372">
                  <a:moveTo>
                    <a:pt x="2136435" y="643126"/>
                  </a:moveTo>
                  <a:lnTo>
                    <a:pt x="3716657" y="643126"/>
                  </a:lnTo>
                  <a:lnTo>
                    <a:pt x="3716657" y="1064855"/>
                  </a:lnTo>
                  <a:lnTo>
                    <a:pt x="2136435" y="1064855"/>
                  </a:lnTo>
                  <a:close/>
                  <a:moveTo>
                    <a:pt x="693741" y="643126"/>
                  </a:moveTo>
                  <a:lnTo>
                    <a:pt x="1550121" y="643126"/>
                  </a:lnTo>
                  <a:lnTo>
                    <a:pt x="1550121" y="1064855"/>
                  </a:lnTo>
                  <a:lnTo>
                    <a:pt x="693741" y="1064855"/>
                  </a:lnTo>
                  <a:cubicBezTo>
                    <a:pt x="543320" y="1064855"/>
                    <a:pt x="421729" y="1187151"/>
                    <a:pt x="421729" y="1336867"/>
                  </a:cubicBezTo>
                  <a:lnTo>
                    <a:pt x="421729" y="2079805"/>
                  </a:lnTo>
                  <a:lnTo>
                    <a:pt x="5412133" y="2079805"/>
                  </a:lnTo>
                  <a:lnTo>
                    <a:pt x="5412133" y="1336867"/>
                  </a:lnTo>
                  <a:cubicBezTo>
                    <a:pt x="5412133" y="1186446"/>
                    <a:pt x="5289830" y="1064855"/>
                    <a:pt x="5140113" y="1064855"/>
                  </a:cubicBezTo>
                  <a:lnTo>
                    <a:pt x="4302971" y="1064855"/>
                  </a:lnTo>
                  <a:lnTo>
                    <a:pt x="4302971" y="643126"/>
                  </a:lnTo>
                  <a:lnTo>
                    <a:pt x="5140113" y="643126"/>
                  </a:lnTo>
                  <a:cubicBezTo>
                    <a:pt x="5523184" y="643126"/>
                    <a:pt x="5833854" y="953797"/>
                    <a:pt x="5834559" y="1336867"/>
                  </a:cubicBezTo>
                  <a:lnTo>
                    <a:pt x="5834559" y="4703631"/>
                  </a:lnTo>
                  <a:cubicBezTo>
                    <a:pt x="5834559" y="5085292"/>
                    <a:pt x="5522479" y="5397372"/>
                    <a:pt x="5140818" y="5397372"/>
                  </a:cubicBezTo>
                  <a:lnTo>
                    <a:pt x="693741" y="5397372"/>
                  </a:lnTo>
                  <a:cubicBezTo>
                    <a:pt x="312080" y="5397372"/>
                    <a:pt x="0" y="5085292"/>
                    <a:pt x="0" y="4703631"/>
                  </a:cubicBezTo>
                  <a:lnTo>
                    <a:pt x="0" y="2501529"/>
                  </a:lnTo>
                  <a:lnTo>
                    <a:pt x="0" y="2079805"/>
                  </a:lnTo>
                  <a:lnTo>
                    <a:pt x="0" y="1336867"/>
                  </a:lnTo>
                  <a:cubicBezTo>
                    <a:pt x="0" y="953797"/>
                    <a:pt x="310671" y="643126"/>
                    <a:pt x="693741" y="643126"/>
                  </a:cubicBezTo>
                  <a:close/>
                  <a:moveTo>
                    <a:pt x="3997242" y="0"/>
                  </a:moveTo>
                  <a:cubicBezTo>
                    <a:pt x="4113920" y="0"/>
                    <a:pt x="4208106" y="94186"/>
                    <a:pt x="4208106" y="210864"/>
                  </a:cubicBezTo>
                  <a:lnTo>
                    <a:pt x="4208106" y="1506961"/>
                  </a:lnTo>
                  <a:cubicBezTo>
                    <a:pt x="4208106" y="1623639"/>
                    <a:pt x="4113920" y="1718528"/>
                    <a:pt x="3997242" y="1718528"/>
                  </a:cubicBezTo>
                  <a:cubicBezTo>
                    <a:pt x="3880564" y="1718528"/>
                    <a:pt x="3786378" y="1624342"/>
                    <a:pt x="3786378" y="1507664"/>
                  </a:cubicBezTo>
                  <a:lnTo>
                    <a:pt x="3786378" y="210864"/>
                  </a:lnTo>
                  <a:cubicBezTo>
                    <a:pt x="3786378" y="94186"/>
                    <a:pt x="3880564" y="0"/>
                    <a:pt x="3997242" y="0"/>
                  </a:cubicBezTo>
                  <a:close/>
                  <a:moveTo>
                    <a:pt x="1836609" y="0"/>
                  </a:moveTo>
                  <a:cubicBezTo>
                    <a:pt x="1953287" y="0"/>
                    <a:pt x="2047469" y="94186"/>
                    <a:pt x="2047469" y="210864"/>
                  </a:cubicBezTo>
                  <a:lnTo>
                    <a:pt x="2047469" y="1506961"/>
                  </a:lnTo>
                  <a:cubicBezTo>
                    <a:pt x="2047469" y="1623639"/>
                    <a:pt x="1953287" y="1718528"/>
                    <a:pt x="1836609" y="1718528"/>
                  </a:cubicBezTo>
                  <a:cubicBezTo>
                    <a:pt x="1719932" y="1718528"/>
                    <a:pt x="1625745" y="1624342"/>
                    <a:pt x="1625745" y="1507664"/>
                  </a:cubicBezTo>
                  <a:lnTo>
                    <a:pt x="1625745" y="210864"/>
                  </a:lnTo>
                  <a:cubicBezTo>
                    <a:pt x="1625745" y="94186"/>
                    <a:pt x="1719932" y="0"/>
                    <a:pt x="1836609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14" name="标题 1"/>
          <p:cNvSpPr txBox="1"/>
          <p:nvPr/>
        </p:nvSpPr>
        <p:spPr>
          <a:xfrm rot="0" flipH="0" flipV="0">
            <a:off x="8122902" y="3153285"/>
            <a:ext cx="3340376" cy="82227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技术总监：资深户外运动爱好者，精通户外装备研发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-1311274" y="-580238"/>
            <a:ext cx="8296274" cy="8296270"/>
          </a:xfrm>
          <a:prstGeom prst="arc">
            <a:avLst>
              <a:gd name="adj1" fmla="val 19465670"/>
              <a:gd name="adj2" fmla="val 2211151"/>
            </a:avLst>
          </a:prstGeom>
          <a:noFill/>
          <a:ln w="12700" cap="sq"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60400" y="3133861"/>
            <a:ext cx="5087257" cy="88235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专业与经验兼备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746416" y="4742942"/>
            <a:ext cx="3340376" cy="82227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市场总监：丰富市场营销经验，擅长品牌推广和渠道拓展</a:t>
            </a:r>
            <a:endParaRPr kumimoji="1" lang="zh-CN" altLang="en-US"/>
          </a:p>
        </p:txBody>
      </p:sp>
      <p:grpSp>
        <p:nvGrpSpPr>
          <p:cNvPr id="18" name=""/>
          <p:cNvGrpSpPr/>
          <p:nvPr/>
        </p:nvGrpSpPr>
        <p:grpSpPr>
          <a:xfrm>
            <a:off x="6862976" y="4734622"/>
            <a:ext cx="744810" cy="851280"/>
            <a:chOff x="6862976" y="4734622"/>
            <a:chExt cx="744810" cy="851280"/>
          </a:xfrm>
        </p:grpSpPr>
        <p:sp>
          <p:nvSpPr>
            <p:cNvPr id="19" name="标题 1"/>
            <p:cNvSpPr txBox="1"/>
            <p:nvPr/>
          </p:nvSpPr>
          <p:spPr>
            <a:xfrm rot="0" flipH="0" flipV="0">
              <a:off x="6862976" y="4734622"/>
              <a:ext cx="744810" cy="851280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20000"/>
                  </a:schemeClr>
                </a:gs>
                <a:gs pos="100000">
                  <a:schemeClr val="accent1">
                    <a:lumMod val="98000"/>
                    <a:lumOff val="2000"/>
                  </a:schemeClr>
                </a:gs>
              </a:gsLst>
              <a:lin ang="5400000" scaled="0"/>
            </a:gradFill>
            <a:ln cap="sq">
              <a:noFill/>
            </a:ln>
            <a:effectLst>
              <a:outerShdw dist="203200" blurRad="330200" dir="5400000" sx="90000" sy="90000" kx="0" ky="0" algn="t" rotWithShape="0">
                <a:schemeClr val="accent1">
                  <a:lumMod val="50000"/>
                  <a:alpha val="65000"/>
                </a:schemeClr>
              </a:outerShdw>
            </a:effectLst>
          </p:spPr>
          <p:txBody>
            <a:bodyPr vert="horz" wrap="square" lIns="91440" tIns="45720" rIns="91440" bIns="45720" rtlCol="0" anchor="t"/>
            <a:lstStyle/>
            <a:p>
              <a:pPr algn="l"/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rot="0" flipH="0" flipV="0">
              <a:off x="6912116" y="4790786"/>
              <a:ext cx="646527" cy="738949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2700000" scaled="0"/>
            </a:gradFill>
            <a:ln cap="sq">
              <a:noFill/>
            </a:ln>
            <a:effectLst/>
          </p:spPr>
          <p:txBody>
            <a:bodyPr vert="horz" wrap="square" lIns="91440" tIns="45720" rIns="91440" bIns="45720" rtlCol="0" anchor="t"/>
            <a:lstStyle/>
            <a:p>
              <a:pPr algn="l"/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0" flipH="0" flipV="0">
              <a:off x="7091379" y="5004274"/>
              <a:ext cx="288000" cy="311972"/>
            </a:xfrm>
            <a:custGeom>
              <a:avLst/>
              <a:gdLst>
                <a:gd name="connsiteX0" fmla="*/ 332293 w 664672"/>
                <a:gd name="connsiteY0" fmla="*/ 387672 h 720001"/>
                <a:gd name="connsiteX1" fmla="*/ 660804 w 664672"/>
                <a:gd name="connsiteY1" fmla="*/ 598902 h 720001"/>
                <a:gd name="connsiteX2" fmla="*/ 563560 w 664672"/>
                <a:gd name="connsiteY2" fmla="*/ 720001 h 720001"/>
                <a:gd name="connsiteX3" fmla="*/ 101112 w 664672"/>
                <a:gd name="connsiteY3" fmla="*/ 720001 h 720001"/>
                <a:gd name="connsiteX4" fmla="*/ 3868 w 664672"/>
                <a:gd name="connsiteY4" fmla="*/ 598902 h 720001"/>
                <a:gd name="connsiteX5" fmla="*/ 332293 w 664672"/>
                <a:gd name="connsiteY5" fmla="*/ 387672 h 720001"/>
                <a:gd name="connsiteX6" fmla="*/ 332293 w 664672"/>
                <a:gd name="connsiteY6" fmla="*/ 0 h 720001"/>
                <a:gd name="connsiteX7" fmla="*/ 509517 w 664672"/>
                <a:gd name="connsiteY7" fmla="*/ 177224 h 720001"/>
                <a:gd name="connsiteX8" fmla="*/ 332293 w 664672"/>
                <a:gd name="connsiteY8" fmla="*/ 354448 h 720001"/>
                <a:gd name="connsiteX9" fmla="*/ 155069 w 664672"/>
                <a:gd name="connsiteY9" fmla="*/ 177224 h 720001"/>
                <a:gd name="connsiteX10" fmla="*/ 332293 w 664672"/>
                <a:gd name="connsiteY10" fmla="*/ 0 h 720001"/>
              </a:gdLst>
              <a:rect l="l" t="t" r="r" b="b"/>
              <a:pathLst>
                <a:path w="664672" h="720001">
                  <a:moveTo>
                    <a:pt x="332293" y="387672"/>
                  </a:moveTo>
                  <a:cubicBezTo>
                    <a:pt x="550549" y="387672"/>
                    <a:pt x="628448" y="491162"/>
                    <a:pt x="660804" y="598902"/>
                  </a:cubicBezTo>
                  <a:cubicBezTo>
                    <a:pt x="679021" y="659624"/>
                    <a:pt x="630616" y="720001"/>
                    <a:pt x="563560" y="720001"/>
                  </a:cubicBezTo>
                  <a:lnTo>
                    <a:pt x="101112" y="720001"/>
                  </a:lnTo>
                  <a:cubicBezTo>
                    <a:pt x="34057" y="720001"/>
                    <a:pt x="-14348" y="659624"/>
                    <a:pt x="3868" y="598902"/>
                  </a:cubicBezTo>
                  <a:cubicBezTo>
                    <a:pt x="36138" y="491162"/>
                    <a:pt x="114037" y="387672"/>
                    <a:pt x="332293" y="387672"/>
                  </a:cubicBezTo>
                  <a:close/>
                  <a:moveTo>
                    <a:pt x="332293" y="0"/>
                  </a:moveTo>
                  <a:cubicBezTo>
                    <a:pt x="430230" y="0"/>
                    <a:pt x="509604" y="79287"/>
                    <a:pt x="509517" y="177224"/>
                  </a:cubicBezTo>
                  <a:cubicBezTo>
                    <a:pt x="509517" y="275074"/>
                    <a:pt x="430144" y="354448"/>
                    <a:pt x="332293" y="354448"/>
                  </a:cubicBezTo>
                  <a:cubicBezTo>
                    <a:pt x="234442" y="354448"/>
                    <a:pt x="155069" y="275074"/>
                    <a:pt x="155069" y="177224"/>
                  </a:cubicBezTo>
                  <a:cubicBezTo>
                    <a:pt x="155069" y="79287"/>
                    <a:pt x="234442" y="0"/>
                    <a:pt x="332293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 rot="0" flipH="0" flipV="0"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核心团队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435607" y="3524364"/>
            <a:ext cx="4536441" cy="1612584"/>
          </a:xfrm>
          <a:prstGeom prst="roundRect">
            <a:avLst>
              <a:gd name="adj" fmla="val 8000"/>
            </a:avLst>
          </a:prstGeom>
          <a:solidFill>
            <a:schemeClr val="tx1">
              <a:lumMod val="25000"/>
              <a:lumOff val="75000"/>
              <a:alpha val="2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129006" y="3524364"/>
            <a:ext cx="4384041" cy="1612584"/>
          </a:xfrm>
          <a:prstGeom prst="roundRect">
            <a:avLst>
              <a:gd name="adj" fmla="val 8000"/>
            </a:avLst>
          </a:prstGeom>
          <a:solidFill>
            <a:schemeClr val="tx1">
              <a:lumMod val="25000"/>
              <a:lumOff val="75000"/>
              <a:alpha val="2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331004" y="3678647"/>
            <a:ext cx="3509737" cy="1294838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多位行业专家和资深户外运动爱好者作为顾问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024403" y="3678647"/>
            <a:ext cx="3382737" cy="1294838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为产品研发和市场推广提供指导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60400" y="3556594"/>
            <a:ext cx="1548124" cy="1548124"/>
          </a:xfrm>
          <a:prstGeom prst="ellipse">
            <a:avLst/>
          </a:prstGeom>
          <a:blipFill>
            <a:blip r:embed="rId2"/>
            <a:srcRect l="0" t="0" r="0" b="0"/>
            <a:stretch>
              <a:fillRect l="0" t="0" r="0" b="0"/>
            </a:stretch>
          </a:blipFill>
          <a:ln w="38100" cap="sq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353799" y="3556594"/>
            <a:ext cx="1548124" cy="1548124"/>
          </a:xfrm>
          <a:prstGeom prst="ellipse">
            <a:avLst/>
          </a:prstGeom>
          <a:blipFill>
            <a:blip r:embed="rId3"/>
            <a:srcRect l="0" t="0" r="0" b="0"/>
            <a:tile tx="-273050" ty="0" sx="100000" sy="100000" algn="l"/>
          </a:blipFill>
          <a:ln w="38100" cap="sq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441276" y="1934949"/>
            <a:ext cx="9846853" cy="12948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行业专家与资深爱好者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45951" y="1876861"/>
            <a:ext cx="476250" cy="377952"/>
          </a:xfrm>
          <a:custGeom>
            <a:avLst/>
            <a:gdLst>
              <a:gd name="connsiteX0" fmla="*/ 476250 w 476250"/>
              <a:gd name="connsiteY0" fmla="*/ 0 h 377952"/>
              <a:gd name="connsiteX1" fmla="*/ 476250 w 476250"/>
              <a:gd name="connsiteY1" fmla="*/ 81725 h 377952"/>
              <a:gd name="connsiteX2" fmla="*/ 367570 w 476250"/>
              <a:gd name="connsiteY2" fmla="*/ 187452 h 377952"/>
              <a:gd name="connsiteX3" fmla="*/ 476250 w 476250"/>
              <a:gd name="connsiteY3" fmla="*/ 187452 h 377952"/>
              <a:gd name="connsiteX4" fmla="*/ 476250 w 476250"/>
              <a:gd name="connsiteY4" fmla="*/ 377952 h 377952"/>
              <a:gd name="connsiteX5" fmla="*/ 285750 w 476250"/>
              <a:gd name="connsiteY5" fmla="*/ 377952 h 377952"/>
              <a:gd name="connsiteX6" fmla="*/ 285750 w 476250"/>
              <a:gd name="connsiteY6" fmla="*/ 187452 h 377952"/>
              <a:gd name="connsiteX7" fmla="*/ 476250 w 476250"/>
              <a:gd name="connsiteY7" fmla="*/ 0 h 377952"/>
              <a:gd name="connsiteX8" fmla="*/ 190500 w 476250"/>
              <a:gd name="connsiteY8" fmla="*/ 0 h 377952"/>
              <a:gd name="connsiteX9" fmla="*/ 190500 w 476250"/>
              <a:gd name="connsiteY9" fmla="*/ 81725 h 377952"/>
              <a:gd name="connsiteX10" fmla="*/ 81820 w 476250"/>
              <a:gd name="connsiteY10" fmla="*/ 187452 h 377952"/>
              <a:gd name="connsiteX11" fmla="*/ 190500 w 476250"/>
              <a:gd name="connsiteY11" fmla="*/ 187452 h 377952"/>
              <a:gd name="connsiteX12" fmla="*/ 190500 w 476250"/>
              <a:gd name="connsiteY12" fmla="*/ 377952 h 377952"/>
              <a:gd name="connsiteX13" fmla="*/ 0 w 476250"/>
              <a:gd name="connsiteY13" fmla="*/ 377952 h 377952"/>
              <a:gd name="connsiteX14" fmla="*/ 0 w 476250"/>
              <a:gd name="connsiteY14" fmla="*/ 187452 h 377952"/>
              <a:gd name="connsiteX15" fmla="*/ 190500 w 476250"/>
              <a:gd name="connsiteY15" fmla="*/ 0 h 377952"/>
            </a:gdLst>
            <a:rect l="l" t="t" r="r" b="b"/>
            <a:pathLst>
              <a:path w="476250" h="377952">
                <a:moveTo>
                  <a:pt x="476250" y="0"/>
                </a:moveTo>
                <a:lnTo>
                  <a:pt x="476250" y="81725"/>
                </a:lnTo>
                <a:cubicBezTo>
                  <a:pt x="417383" y="81753"/>
                  <a:pt x="369219" y="128608"/>
                  <a:pt x="367570" y="187452"/>
                </a:cubicBezTo>
                <a:lnTo>
                  <a:pt x="476250" y="187452"/>
                </a:lnTo>
                <a:lnTo>
                  <a:pt x="476250" y="377952"/>
                </a:lnTo>
                <a:lnTo>
                  <a:pt x="285750" y="377952"/>
                </a:lnTo>
                <a:lnTo>
                  <a:pt x="285750" y="187452"/>
                </a:lnTo>
                <a:cubicBezTo>
                  <a:pt x="287415" y="83434"/>
                  <a:pt x="372219" y="-13"/>
                  <a:pt x="476250" y="0"/>
                </a:cubicBezTo>
                <a:close/>
                <a:moveTo>
                  <a:pt x="190500" y="0"/>
                </a:moveTo>
                <a:lnTo>
                  <a:pt x="190500" y="81725"/>
                </a:lnTo>
                <a:cubicBezTo>
                  <a:pt x="131633" y="81753"/>
                  <a:pt x="83469" y="128608"/>
                  <a:pt x="81820" y="187452"/>
                </a:cubicBezTo>
                <a:lnTo>
                  <a:pt x="190500" y="187452"/>
                </a:lnTo>
                <a:lnTo>
                  <a:pt x="190500" y="377952"/>
                </a:lnTo>
                <a:lnTo>
                  <a:pt x="0" y="377952"/>
                </a:lnTo>
                <a:lnTo>
                  <a:pt x="0" y="187452"/>
                </a:lnTo>
                <a:cubicBezTo>
                  <a:pt x="1665" y="83434"/>
                  <a:pt x="86469" y="-13"/>
                  <a:pt x="190500" y="0"/>
                </a:cubicBezTo>
                <a:close/>
              </a:path>
            </a:pathLst>
          </a:custGeom>
          <a:solidFill>
            <a:schemeClr val="accent1"/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顾问团队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35000"/>
          </a:blip>
          <a:srcRect l="4489" t="8337" r="12489" b="8337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8414427" y="0"/>
            <a:ext cx="3780430" cy="6858000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07492" y="996474"/>
            <a:ext cx="10577016" cy="4865053"/>
          </a:xfrm>
          <a:prstGeom prst="roundRect">
            <a:avLst>
              <a:gd name="adj" fmla="val 0"/>
            </a:avLst>
          </a:prstGeom>
          <a:solidFill>
            <a:srgbClr val="FFFFFF">
              <a:alpha val="100000"/>
            </a:srgbClr>
          </a:solidFill>
          <a:ln w="19050" cap="sq">
            <a:noFill/>
            <a:miter/>
          </a:ln>
          <a:effectLst>
            <a:outerShdw dist="38100" blurRad="368300" dir="5400000" sx="100000" sy="100000" kx="0" ky="0" algn="t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966101" y="6230006"/>
            <a:ext cx="149774" cy="149774"/>
          </a:xfrm>
          <a:prstGeom prst="diamond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309333" y="6230006"/>
            <a:ext cx="149774" cy="149774"/>
          </a:xfrm>
          <a:prstGeom prst="diamond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652566" y="6230006"/>
            <a:ext cx="149774" cy="149774"/>
          </a:xfrm>
          <a:prstGeom prst="diamond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36239" y="6230006"/>
            <a:ext cx="149774" cy="149774"/>
          </a:xfrm>
          <a:prstGeom prst="diamond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79471" y="6230006"/>
            <a:ext cx="149774" cy="149774"/>
          </a:xfrm>
          <a:prstGeom prst="diamond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522704" y="6230006"/>
            <a:ext cx="149774" cy="149774"/>
          </a:xfrm>
          <a:prstGeom prst="diamond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9389660" y="6174104"/>
            <a:ext cx="1966101" cy="149774"/>
          </a:xfrm>
          <a:custGeom>
            <a:avLst/>
            <a:gdLst>
              <a:gd name="connsiteX0" fmla="*/ 1891214 w 1966101"/>
              <a:gd name="connsiteY0" fmla="*/ 0 h 149774"/>
              <a:gd name="connsiteX1" fmla="*/ 1966101 w 1966101"/>
              <a:gd name="connsiteY1" fmla="*/ 74887 h 149774"/>
              <a:gd name="connsiteX2" fmla="*/ 1891214 w 1966101"/>
              <a:gd name="connsiteY2" fmla="*/ 149774 h 149774"/>
              <a:gd name="connsiteX3" fmla="*/ 1816327 w 1966101"/>
              <a:gd name="connsiteY3" fmla="*/ 74887 h 149774"/>
              <a:gd name="connsiteX4" fmla="*/ 1547981 w 1966101"/>
              <a:gd name="connsiteY4" fmla="*/ 0 h 149774"/>
              <a:gd name="connsiteX5" fmla="*/ 1622868 w 1966101"/>
              <a:gd name="connsiteY5" fmla="*/ 74887 h 149774"/>
              <a:gd name="connsiteX6" fmla="*/ 1547981 w 1966101"/>
              <a:gd name="connsiteY6" fmla="*/ 149774 h 149774"/>
              <a:gd name="connsiteX7" fmla="*/ 1473094 w 1966101"/>
              <a:gd name="connsiteY7" fmla="*/ 74887 h 149774"/>
              <a:gd name="connsiteX8" fmla="*/ 1204749 w 1966101"/>
              <a:gd name="connsiteY8" fmla="*/ 0 h 149774"/>
              <a:gd name="connsiteX9" fmla="*/ 1279636 w 1966101"/>
              <a:gd name="connsiteY9" fmla="*/ 74887 h 149774"/>
              <a:gd name="connsiteX10" fmla="*/ 1204749 w 1966101"/>
              <a:gd name="connsiteY10" fmla="*/ 149774 h 149774"/>
              <a:gd name="connsiteX11" fmla="*/ 1129862 w 1966101"/>
              <a:gd name="connsiteY11" fmla="*/ 74887 h 149774"/>
              <a:gd name="connsiteX12" fmla="*/ 761352 w 1966101"/>
              <a:gd name="connsiteY12" fmla="*/ 0 h 149774"/>
              <a:gd name="connsiteX13" fmla="*/ 836239 w 1966101"/>
              <a:gd name="connsiteY13" fmla="*/ 74887 h 149774"/>
              <a:gd name="connsiteX14" fmla="*/ 761352 w 1966101"/>
              <a:gd name="connsiteY14" fmla="*/ 149774 h 149774"/>
              <a:gd name="connsiteX15" fmla="*/ 686465 w 1966101"/>
              <a:gd name="connsiteY15" fmla="*/ 74887 h 149774"/>
              <a:gd name="connsiteX16" fmla="*/ 418119 w 1966101"/>
              <a:gd name="connsiteY16" fmla="*/ 0 h 149774"/>
              <a:gd name="connsiteX17" fmla="*/ 493006 w 1966101"/>
              <a:gd name="connsiteY17" fmla="*/ 74887 h 149774"/>
              <a:gd name="connsiteX18" fmla="*/ 418119 w 1966101"/>
              <a:gd name="connsiteY18" fmla="*/ 149774 h 149774"/>
              <a:gd name="connsiteX19" fmla="*/ 343232 w 1966101"/>
              <a:gd name="connsiteY19" fmla="*/ 74887 h 149774"/>
              <a:gd name="connsiteX20" fmla="*/ 74887 w 1966101"/>
              <a:gd name="connsiteY20" fmla="*/ 0 h 149774"/>
              <a:gd name="connsiteX21" fmla="*/ 149774 w 1966101"/>
              <a:gd name="connsiteY21" fmla="*/ 74887 h 149774"/>
              <a:gd name="connsiteX22" fmla="*/ 74887 w 1966101"/>
              <a:gd name="connsiteY22" fmla="*/ 149774 h 149774"/>
              <a:gd name="connsiteX23" fmla="*/ 0 w 1966101"/>
              <a:gd name="connsiteY23" fmla="*/ 74887 h 149774"/>
            </a:gdLst>
            <a:rect l="l" t="t" r="r" b="b"/>
            <a:pathLst>
              <a:path w="1966101" h="149774">
                <a:moveTo>
                  <a:pt x="1891214" y="0"/>
                </a:moveTo>
                <a:lnTo>
                  <a:pt x="1966101" y="74887"/>
                </a:lnTo>
                <a:lnTo>
                  <a:pt x="1891214" y="149774"/>
                </a:lnTo>
                <a:lnTo>
                  <a:pt x="1816327" y="74887"/>
                </a:lnTo>
                <a:close/>
                <a:moveTo>
                  <a:pt x="1547981" y="0"/>
                </a:moveTo>
                <a:lnTo>
                  <a:pt x="1622868" y="74887"/>
                </a:lnTo>
                <a:lnTo>
                  <a:pt x="1547981" y="149774"/>
                </a:lnTo>
                <a:lnTo>
                  <a:pt x="1473094" y="74887"/>
                </a:lnTo>
                <a:close/>
                <a:moveTo>
                  <a:pt x="1204749" y="0"/>
                </a:moveTo>
                <a:lnTo>
                  <a:pt x="1279636" y="74887"/>
                </a:lnTo>
                <a:lnTo>
                  <a:pt x="1204749" y="149774"/>
                </a:lnTo>
                <a:lnTo>
                  <a:pt x="1129862" y="74887"/>
                </a:lnTo>
                <a:close/>
                <a:moveTo>
                  <a:pt x="761352" y="0"/>
                </a:moveTo>
                <a:lnTo>
                  <a:pt x="836239" y="74887"/>
                </a:lnTo>
                <a:lnTo>
                  <a:pt x="761352" y="149774"/>
                </a:lnTo>
                <a:lnTo>
                  <a:pt x="686465" y="74887"/>
                </a:lnTo>
                <a:close/>
                <a:moveTo>
                  <a:pt x="418119" y="0"/>
                </a:moveTo>
                <a:lnTo>
                  <a:pt x="493006" y="74887"/>
                </a:lnTo>
                <a:lnTo>
                  <a:pt x="418119" y="149774"/>
                </a:lnTo>
                <a:lnTo>
                  <a:pt x="343232" y="74887"/>
                </a:lnTo>
                <a:close/>
                <a:moveTo>
                  <a:pt x="74887" y="0"/>
                </a:moveTo>
                <a:lnTo>
                  <a:pt x="149774" y="74887"/>
                </a:lnTo>
                <a:lnTo>
                  <a:pt x="74887" y="149774"/>
                </a:lnTo>
                <a:lnTo>
                  <a:pt x="0" y="74887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9656612" y="408060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04123" y="392711"/>
            <a:ext cx="2372333" cy="3773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998007" y="457947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0414048" y="350569"/>
            <a:ext cx="103822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304401" y="559630"/>
            <a:ext cx="5107169" cy="6836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253579" y="5203902"/>
            <a:ext cx="5115606" cy="4273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150727" y="1500399"/>
            <a:ext cx="2882012" cy="14465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8800">
                <a:ln w="12700">
                  <a:noFill/>
                </a:ln>
                <a:solidFill>
                  <a:srgbClr val="5B6E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179471" y="2805391"/>
            <a:ext cx="5667644" cy="20859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成本效益分析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1318180" y="4891325"/>
            <a:ext cx="5259776" cy="7213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284557" y="1352245"/>
            <a:ext cx="3756717" cy="3997216"/>
          </a:xfrm>
          <a:custGeom>
            <a:avLst/>
            <a:gdLst>
              <a:gd name="connsiteX0" fmla="*/ 650626 w 3756717"/>
              <a:gd name="connsiteY0" fmla="*/ 0 h 3997216"/>
              <a:gd name="connsiteX1" fmla="*/ 3756717 w 3756717"/>
              <a:gd name="connsiteY1" fmla="*/ 0 h 3997216"/>
              <a:gd name="connsiteX2" fmla="*/ 3756717 w 3756717"/>
              <a:gd name="connsiteY2" fmla="*/ 3346590 h 3997216"/>
              <a:gd name="connsiteX3" fmla="*/ 3106091 w 3756717"/>
              <a:gd name="connsiteY3" fmla="*/ 3997216 h 3997216"/>
              <a:gd name="connsiteX4" fmla="*/ 0 w 3756717"/>
              <a:gd name="connsiteY4" fmla="*/ 3997216 h 3997216"/>
              <a:gd name="connsiteX5" fmla="*/ 0 w 3756717"/>
              <a:gd name="connsiteY5" fmla="*/ 650626 h 3997216"/>
              <a:gd name="connsiteX6" fmla="*/ 650626 w 3756717"/>
              <a:gd name="connsiteY6" fmla="*/ 0 h 3997216"/>
            </a:gdLst>
            <a:rect l="l" t="t" r="r" b="b"/>
            <a:pathLst>
              <a:path w="3756717" h="3997216">
                <a:moveTo>
                  <a:pt x="650626" y="0"/>
                </a:moveTo>
                <a:lnTo>
                  <a:pt x="3756717" y="0"/>
                </a:lnTo>
                <a:lnTo>
                  <a:pt x="3756717" y="3346590"/>
                </a:lnTo>
                <a:cubicBezTo>
                  <a:pt x="3756717" y="3705921"/>
                  <a:pt x="3465422" y="3997216"/>
                  <a:pt x="3106091" y="3997216"/>
                </a:cubicBezTo>
                <a:lnTo>
                  <a:pt x="0" y="3997216"/>
                </a:lnTo>
                <a:lnTo>
                  <a:pt x="0" y="650626"/>
                </a:lnTo>
                <a:cubicBezTo>
                  <a:pt x="0" y="291295"/>
                  <a:pt x="291295" y="0"/>
                  <a:pt x="650626" y="0"/>
                </a:cubicBezTo>
                <a:close/>
              </a:path>
            </a:pathLst>
          </a:custGeom>
          <a:solidFill>
            <a:schemeClr val="accent1"/>
          </a:solidFill>
          <a:ln w="101600" cap="sq">
            <a:solidFill>
              <a:schemeClr val="bg1">
                <a:lumMod val="8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34846" t="6751" r="14081" b="5530"/>
          <a:stretch>
            <a:fillRect/>
          </a:stretch>
        </p:blipFill>
        <p:spPr>
          <a:xfrm rot="0" flipH="0" flipV="0">
            <a:off x="7284557" y="1352245"/>
            <a:ext cx="3756717" cy="3997216"/>
          </a:xfrm>
          <a:custGeom>
            <a:avLst/>
            <a:gdLst/>
            <a:rect l="l" t="t" r="r" b="b"/>
            <a:pathLst>
              <a:path w="3759200" h="4000500">
                <a:moveTo>
                  <a:pt x="650626" y="0"/>
                </a:moveTo>
                <a:lnTo>
                  <a:pt x="3756717" y="0"/>
                </a:lnTo>
                <a:lnTo>
                  <a:pt x="3756717" y="3346590"/>
                </a:lnTo>
                <a:cubicBezTo>
                  <a:pt x="3756717" y="3705921"/>
                  <a:pt x="3465422" y="3997216"/>
                  <a:pt x="3106091" y="3997216"/>
                </a:cubicBezTo>
                <a:lnTo>
                  <a:pt x="0" y="3997216"/>
                </a:lnTo>
                <a:lnTo>
                  <a:pt x="0" y="650626"/>
                </a:lnTo>
                <a:cubicBezTo>
                  <a:pt x="0" y="291295"/>
                  <a:pt x="291295" y="0"/>
                  <a:pt x="65062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 rot="0" flipH="0" flipV="0">
            <a:off x="3837610" y="-28331"/>
            <a:ext cx="2186953" cy="29790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8800">
                <a:ln w="12700">
                  <a:noFill/>
                </a:ln>
                <a:solidFill>
                  <a:srgbClr val="5B6E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16237" r="0" b="16237"/>
          <a:stretch>
            <a:fillRect/>
          </a:stretch>
        </p:blipFill>
        <p:spPr>
          <a:xfrm rot="0" flipH="0" flipV="0">
            <a:off x="670789" y="1436361"/>
            <a:ext cx="3569215" cy="4391679"/>
          </a:xfrm>
          <a:custGeom>
            <a:avLst/>
            <a:gdLst/>
            <a:rect l="l" t="t" r="r" b="b"/>
            <a:pathLst>
              <a:path w="3569215" h="4391679">
                <a:moveTo>
                  <a:pt x="0" y="0"/>
                </a:moveTo>
                <a:lnTo>
                  <a:pt x="3569215" y="0"/>
                </a:lnTo>
                <a:lnTo>
                  <a:pt x="3569215" y="4391679"/>
                </a:lnTo>
                <a:lnTo>
                  <a:pt x="0" y="439167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2698900" y="3777131"/>
            <a:ext cx="8820000" cy="1800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3504009" y="3998175"/>
            <a:ext cx="3192594" cy="13579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主要成本包括：产品研发、采购、仓储、物流、市场推广、人员薪资等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105068" y="4043511"/>
            <a:ext cx="232738" cy="265795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22225" cap="flat">
            <a:noFill/>
            <a:miter/>
            <a:headEnd/>
            <a:tailEnd/>
          </a:ln>
        </p:spPr>
        <p:txBody>
          <a:bodyPr vert="horz" wrap="square" lIns="121920" tIns="60960" rIns="121920" bIns="60960" rtlCol="0" anchor="t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726305" y="3998175"/>
            <a:ext cx="3192594" cy="13579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合理控制成本，确保公司盈利能力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296604" y="4066608"/>
            <a:ext cx="265795" cy="240974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22225" cap="flat">
            <a:noFill/>
            <a:miter/>
            <a:headEnd/>
            <a:tailEnd/>
          </a:ln>
        </p:spPr>
        <p:txBody>
          <a:bodyPr vert="horz" wrap="square" lIns="121920" tIns="60960" rIns="121920" bIns="60960" rtlCol="0" anchor="t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664507" y="1850628"/>
            <a:ext cx="6045900" cy="17054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成本构成与管理</a:t>
            </a:r>
            <a:endParaRPr kumimoji="1" lang="zh-CN" altLang="en-US"/>
          </a:p>
        </p:txBody>
      </p:sp>
      <p:grpSp>
        <p:nvGrpSpPr>
          <p:cNvPr id="10" name=""/>
          <p:cNvGrpSpPr/>
          <p:nvPr/>
        </p:nvGrpSpPr>
        <p:grpSpPr>
          <a:xfrm>
            <a:off x="10918900" y="1687269"/>
            <a:ext cx="600000" cy="476160"/>
            <a:chOff x="10918900" y="1687269"/>
            <a:chExt cx="600000" cy="476160"/>
          </a:xfrm>
        </p:grpSpPr>
        <p:sp>
          <p:nvSpPr>
            <p:cNvPr id="11" name="标题 1"/>
            <p:cNvSpPr txBox="1"/>
            <p:nvPr/>
          </p:nvSpPr>
          <p:spPr>
            <a:xfrm rot="10800000" flipH="0" flipV="0">
              <a:off x="10918900" y="1687269"/>
              <a:ext cx="240000" cy="476160"/>
            </a:xfrm>
            <a:custGeom>
              <a:avLst/>
              <a:gdLst>
                <a:gd name="connsiteX0" fmla="*/ 240000 w 240000"/>
                <a:gd name="connsiteY0" fmla="*/ 476160 h 476160"/>
                <a:gd name="connsiteX1" fmla="*/ 240000 w 240000"/>
                <a:gd name="connsiteY1" fmla="*/ 236160 h 476160"/>
                <a:gd name="connsiteX2" fmla="*/ 103080 w 240000"/>
                <a:gd name="connsiteY2" fmla="*/ 236160 h 476160"/>
                <a:gd name="connsiteX3" fmla="*/ 240000 w 240000"/>
                <a:gd name="connsiteY3" fmla="*/ 102960 h 476160"/>
                <a:gd name="connsiteX4" fmla="*/ 240000 w 240000"/>
                <a:gd name="connsiteY4" fmla="*/ 0 h 476160"/>
                <a:gd name="connsiteX5" fmla="*/ 0 w 240000"/>
                <a:gd name="connsiteY5" fmla="*/ 236160 h 476160"/>
                <a:gd name="connsiteX6" fmla="*/ 0 w 240000"/>
                <a:gd name="connsiteY6" fmla="*/ 236160 h 476160"/>
                <a:gd name="connsiteX7" fmla="*/ 0 w 240000"/>
                <a:gd name="connsiteY7" fmla="*/ 476160 h 476160"/>
              </a:gdLst>
              <a:rect l="l" t="t" r="r" b="b"/>
              <a:pathLst>
                <a:path w="240000" h="476160">
                  <a:moveTo>
                    <a:pt x="240000" y="476160"/>
                  </a:moveTo>
                  <a:lnTo>
                    <a:pt x="240000" y="236160"/>
                  </a:lnTo>
                  <a:lnTo>
                    <a:pt x="103080" y="236160"/>
                  </a:lnTo>
                  <a:cubicBezTo>
                    <a:pt x="105158" y="162025"/>
                    <a:pt x="165836" y="102996"/>
                    <a:pt x="240000" y="102960"/>
                  </a:cubicBezTo>
                  <a:lnTo>
                    <a:pt x="240000" y="0"/>
                  </a:lnTo>
                  <a:cubicBezTo>
                    <a:pt x="108937" y="-17"/>
                    <a:pt x="2098" y="105114"/>
                    <a:pt x="0" y="236160"/>
                  </a:cubicBezTo>
                  <a:lnTo>
                    <a:pt x="0" y="236160"/>
                  </a:lnTo>
                  <a:lnTo>
                    <a:pt x="0" y="476160"/>
                  </a:lnTo>
                  <a:close/>
                </a:path>
              </a:pathLst>
            </a:custGeom>
            <a:solidFill>
              <a:schemeClr val="accent1"/>
            </a:solidFill>
            <a:ln w="756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10800000" flipH="0" flipV="0">
              <a:off x="11278900" y="1687269"/>
              <a:ext cx="240000" cy="476160"/>
            </a:xfrm>
            <a:custGeom>
              <a:avLst/>
              <a:gdLst>
                <a:gd name="connsiteX0" fmla="*/ 240000 w 240000"/>
                <a:gd name="connsiteY0" fmla="*/ 476160 h 476160"/>
                <a:gd name="connsiteX1" fmla="*/ 240000 w 240000"/>
                <a:gd name="connsiteY1" fmla="*/ 236160 h 476160"/>
                <a:gd name="connsiteX2" fmla="*/ 103080 w 240000"/>
                <a:gd name="connsiteY2" fmla="*/ 236160 h 476160"/>
                <a:gd name="connsiteX3" fmla="*/ 240000 w 240000"/>
                <a:gd name="connsiteY3" fmla="*/ 102960 h 476160"/>
                <a:gd name="connsiteX4" fmla="*/ 240000 w 240000"/>
                <a:gd name="connsiteY4" fmla="*/ 0 h 476160"/>
                <a:gd name="connsiteX5" fmla="*/ 0 w 240000"/>
                <a:gd name="connsiteY5" fmla="*/ 236160 h 476160"/>
                <a:gd name="connsiteX6" fmla="*/ 0 w 240000"/>
                <a:gd name="connsiteY6" fmla="*/ 236160 h 476160"/>
                <a:gd name="connsiteX7" fmla="*/ 0 w 240000"/>
                <a:gd name="connsiteY7" fmla="*/ 476160 h 476160"/>
              </a:gdLst>
              <a:rect l="l" t="t" r="r" b="b"/>
              <a:pathLst>
                <a:path w="240000" h="476160">
                  <a:moveTo>
                    <a:pt x="240000" y="476160"/>
                  </a:moveTo>
                  <a:lnTo>
                    <a:pt x="240000" y="236160"/>
                  </a:lnTo>
                  <a:lnTo>
                    <a:pt x="103080" y="236160"/>
                  </a:lnTo>
                  <a:cubicBezTo>
                    <a:pt x="105158" y="162025"/>
                    <a:pt x="165836" y="102996"/>
                    <a:pt x="240000" y="102960"/>
                  </a:cubicBezTo>
                  <a:lnTo>
                    <a:pt x="240000" y="0"/>
                  </a:lnTo>
                  <a:cubicBezTo>
                    <a:pt x="108937" y="-17"/>
                    <a:pt x="2098" y="105114"/>
                    <a:pt x="0" y="236160"/>
                  </a:cubicBezTo>
                  <a:lnTo>
                    <a:pt x="0" y="236160"/>
                  </a:lnTo>
                  <a:lnTo>
                    <a:pt x="0" y="476160"/>
                  </a:lnTo>
                  <a:close/>
                </a:path>
              </a:pathLst>
            </a:custGeom>
            <a:solidFill>
              <a:schemeClr val="accent1"/>
            </a:solidFill>
            <a:ln w="756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13" name="标题 1"/>
          <p:cNvSpPr txBox="1"/>
          <p:nvPr/>
        </p:nvSpPr>
        <p:spPr>
          <a:xfrm rot="0" flipH="0" flipV="0"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成本分析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1262805" y="1516284"/>
            <a:ext cx="3090940" cy="62489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"/>
          <p:cNvGrpSpPr/>
          <p:nvPr/>
        </p:nvGrpSpPr>
        <p:grpSpPr>
          <a:xfrm>
            <a:off x="1193118" y="5143645"/>
            <a:ext cx="1046813" cy="1407830"/>
            <a:chOff x="1193118" y="5143645"/>
            <a:chExt cx="1046813" cy="1407830"/>
          </a:xfrm>
        </p:grpSpPr>
        <p:sp>
          <p:nvSpPr>
            <p:cNvPr id="5" name="标题 1"/>
            <p:cNvSpPr txBox="1"/>
            <p:nvPr/>
          </p:nvSpPr>
          <p:spPr>
            <a:xfrm rot="0" flipH="1" flipV="0">
              <a:off x="1193118" y="6232421"/>
              <a:ext cx="1046813" cy="13300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 rot="0" flipH="1" flipV="0">
              <a:off x="1507485" y="5143645"/>
              <a:ext cx="12710" cy="1407830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7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40640" t="343" r="27436" b="-343"/>
          <a:stretch>
            <a:fillRect/>
          </a:stretch>
        </p:blipFill>
        <p:spPr>
          <a:xfrm rot="0" flipH="0" flipV="0">
            <a:off x="1459511" y="2296248"/>
            <a:ext cx="2661660" cy="4672688"/>
          </a:xfrm>
          <a:custGeom>
            <a:avLst/>
            <a:gdLst/>
            <a:rect l="l" t="t" r="r" b="b"/>
            <a:pathLst>
              <a:path w="2661660" h="4672688">
                <a:moveTo>
                  <a:pt x="0" y="0"/>
                </a:moveTo>
                <a:lnTo>
                  <a:pt x="2661660" y="0"/>
                </a:lnTo>
                <a:lnTo>
                  <a:pt x="2661660" y="4672688"/>
                </a:lnTo>
                <a:lnTo>
                  <a:pt x="0" y="467268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 rot="0" flipH="0" flipV="0">
            <a:off x="4884475" y="1544438"/>
            <a:ext cx="6219692" cy="6136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盈利预期与市场扩张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531603" y="2460343"/>
            <a:ext cx="5569173" cy="14163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预计一年后实现营收平衡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991155" y="2413741"/>
            <a:ext cx="430803" cy="42995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534993" y="4268144"/>
            <a:ext cx="5569173" cy="14163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随着市场份额扩大和品牌知名度提升，盈利能力逐步增强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994545" y="4221542"/>
            <a:ext cx="430803" cy="42995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效益分析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35000"/>
          </a:blip>
          <a:srcRect l="4489" t="8337" r="12489" b="8337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8414427" y="0"/>
            <a:ext cx="3780430" cy="6858000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07492" y="996474"/>
            <a:ext cx="10577016" cy="4865053"/>
          </a:xfrm>
          <a:prstGeom prst="roundRect">
            <a:avLst>
              <a:gd name="adj" fmla="val 0"/>
            </a:avLst>
          </a:prstGeom>
          <a:solidFill>
            <a:srgbClr val="FFFFFF">
              <a:alpha val="100000"/>
            </a:srgbClr>
          </a:solidFill>
          <a:ln w="19050" cap="sq">
            <a:noFill/>
            <a:miter/>
          </a:ln>
          <a:effectLst>
            <a:outerShdw dist="38100" blurRad="368300" dir="5400000" sx="100000" sy="100000" kx="0" ky="0" algn="t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966101" y="6230006"/>
            <a:ext cx="149774" cy="149774"/>
          </a:xfrm>
          <a:prstGeom prst="diamond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309333" y="6230006"/>
            <a:ext cx="149774" cy="149774"/>
          </a:xfrm>
          <a:prstGeom prst="diamond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652566" y="6230006"/>
            <a:ext cx="149774" cy="149774"/>
          </a:xfrm>
          <a:prstGeom prst="diamond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36239" y="6230006"/>
            <a:ext cx="149774" cy="149774"/>
          </a:xfrm>
          <a:prstGeom prst="diamond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79471" y="6230006"/>
            <a:ext cx="149774" cy="149774"/>
          </a:xfrm>
          <a:prstGeom prst="diamond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522704" y="6230006"/>
            <a:ext cx="149774" cy="149774"/>
          </a:xfrm>
          <a:prstGeom prst="diamond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9389660" y="6174104"/>
            <a:ext cx="1966101" cy="149774"/>
          </a:xfrm>
          <a:custGeom>
            <a:avLst/>
            <a:gdLst>
              <a:gd name="connsiteX0" fmla="*/ 1891214 w 1966101"/>
              <a:gd name="connsiteY0" fmla="*/ 0 h 149774"/>
              <a:gd name="connsiteX1" fmla="*/ 1966101 w 1966101"/>
              <a:gd name="connsiteY1" fmla="*/ 74887 h 149774"/>
              <a:gd name="connsiteX2" fmla="*/ 1891214 w 1966101"/>
              <a:gd name="connsiteY2" fmla="*/ 149774 h 149774"/>
              <a:gd name="connsiteX3" fmla="*/ 1816327 w 1966101"/>
              <a:gd name="connsiteY3" fmla="*/ 74887 h 149774"/>
              <a:gd name="connsiteX4" fmla="*/ 1547981 w 1966101"/>
              <a:gd name="connsiteY4" fmla="*/ 0 h 149774"/>
              <a:gd name="connsiteX5" fmla="*/ 1622868 w 1966101"/>
              <a:gd name="connsiteY5" fmla="*/ 74887 h 149774"/>
              <a:gd name="connsiteX6" fmla="*/ 1547981 w 1966101"/>
              <a:gd name="connsiteY6" fmla="*/ 149774 h 149774"/>
              <a:gd name="connsiteX7" fmla="*/ 1473094 w 1966101"/>
              <a:gd name="connsiteY7" fmla="*/ 74887 h 149774"/>
              <a:gd name="connsiteX8" fmla="*/ 1204749 w 1966101"/>
              <a:gd name="connsiteY8" fmla="*/ 0 h 149774"/>
              <a:gd name="connsiteX9" fmla="*/ 1279636 w 1966101"/>
              <a:gd name="connsiteY9" fmla="*/ 74887 h 149774"/>
              <a:gd name="connsiteX10" fmla="*/ 1204749 w 1966101"/>
              <a:gd name="connsiteY10" fmla="*/ 149774 h 149774"/>
              <a:gd name="connsiteX11" fmla="*/ 1129862 w 1966101"/>
              <a:gd name="connsiteY11" fmla="*/ 74887 h 149774"/>
              <a:gd name="connsiteX12" fmla="*/ 761352 w 1966101"/>
              <a:gd name="connsiteY12" fmla="*/ 0 h 149774"/>
              <a:gd name="connsiteX13" fmla="*/ 836239 w 1966101"/>
              <a:gd name="connsiteY13" fmla="*/ 74887 h 149774"/>
              <a:gd name="connsiteX14" fmla="*/ 761352 w 1966101"/>
              <a:gd name="connsiteY14" fmla="*/ 149774 h 149774"/>
              <a:gd name="connsiteX15" fmla="*/ 686465 w 1966101"/>
              <a:gd name="connsiteY15" fmla="*/ 74887 h 149774"/>
              <a:gd name="connsiteX16" fmla="*/ 418119 w 1966101"/>
              <a:gd name="connsiteY16" fmla="*/ 0 h 149774"/>
              <a:gd name="connsiteX17" fmla="*/ 493006 w 1966101"/>
              <a:gd name="connsiteY17" fmla="*/ 74887 h 149774"/>
              <a:gd name="connsiteX18" fmla="*/ 418119 w 1966101"/>
              <a:gd name="connsiteY18" fmla="*/ 149774 h 149774"/>
              <a:gd name="connsiteX19" fmla="*/ 343232 w 1966101"/>
              <a:gd name="connsiteY19" fmla="*/ 74887 h 149774"/>
              <a:gd name="connsiteX20" fmla="*/ 74887 w 1966101"/>
              <a:gd name="connsiteY20" fmla="*/ 0 h 149774"/>
              <a:gd name="connsiteX21" fmla="*/ 149774 w 1966101"/>
              <a:gd name="connsiteY21" fmla="*/ 74887 h 149774"/>
              <a:gd name="connsiteX22" fmla="*/ 74887 w 1966101"/>
              <a:gd name="connsiteY22" fmla="*/ 149774 h 149774"/>
              <a:gd name="connsiteX23" fmla="*/ 0 w 1966101"/>
              <a:gd name="connsiteY23" fmla="*/ 74887 h 149774"/>
            </a:gdLst>
            <a:rect l="l" t="t" r="r" b="b"/>
            <a:pathLst>
              <a:path w="1966101" h="149774">
                <a:moveTo>
                  <a:pt x="1891214" y="0"/>
                </a:moveTo>
                <a:lnTo>
                  <a:pt x="1966101" y="74887"/>
                </a:lnTo>
                <a:lnTo>
                  <a:pt x="1891214" y="149774"/>
                </a:lnTo>
                <a:lnTo>
                  <a:pt x="1816327" y="74887"/>
                </a:lnTo>
                <a:close/>
                <a:moveTo>
                  <a:pt x="1547981" y="0"/>
                </a:moveTo>
                <a:lnTo>
                  <a:pt x="1622868" y="74887"/>
                </a:lnTo>
                <a:lnTo>
                  <a:pt x="1547981" y="149774"/>
                </a:lnTo>
                <a:lnTo>
                  <a:pt x="1473094" y="74887"/>
                </a:lnTo>
                <a:close/>
                <a:moveTo>
                  <a:pt x="1204749" y="0"/>
                </a:moveTo>
                <a:lnTo>
                  <a:pt x="1279636" y="74887"/>
                </a:lnTo>
                <a:lnTo>
                  <a:pt x="1204749" y="149774"/>
                </a:lnTo>
                <a:lnTo>
                  <a:pt x="1129862" y="74887"/>
                </a:lnTo>
                <a:close/>
                <a:moveTo>
                  <a:pt x="761352" y="0"/>
                </a:moveTo>
                <a:lnTo>
                  <a:pt x="836239" y="74887"/>
                </a:lnTo>
                <a:lnTo>
                  <a:pt x="761352" y="149774"/>
                </a:lnTo>
                <a:lnTo>
                  <a:pt x="686465" y="74887"/>
                </a:lnTo>
                <a:close/>
                <a:moveTo>
                  <a:pt x="418119" y="0"/>
                </a:moveTo>
                <a:lnTo>
                  <a:pt x="493006" y="74887"/>
                </a:lnTo>
                <a:lnTo>
                  <a:pt x="418119" y="149774"/>
                </a:lnTo>
                <a:lnTo>
                  <a:pt x="343232" y="74887"/>
                </a:lnTo>
                <a:close/>
                <a:moveTo>
                  <a:pt x="74887" y="0"/>
                </a:moveTo>
                <a:lnTo>
                  <a:pt x="149774" y="74887"/>
                </a:lnTo>
                <a:lnTo>
                  <a:pt x="74887" y="149774"/>
                </a:lnTo>
                <a:lnTo>
                  <a:pt x="0" y="74887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9656612" y="408060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04123" y="392711"/>
            <a:ext cx="2372333" cy="3773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998007" y="457947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0414048" y="350569"/>
            <a:ext cx="103822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304401" y="559630"/>
            <a:ext cx="5107169" cy="6836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253579" y="5203902"/>
            <a:ext cx="5115606" cy="4273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150727" y="1500399"/>
            <a:ext cx="2882012" cy="14465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8800">
                <a:ln w="12700">
                  <a:noFill/>
                </a:ln>
                <a:solidFill>
                  <a:srgbClr val="5B6E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179471" y="2805391"/>
            <a:ext cx="5667644" cy="20859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未来规划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1318180" y="4891325"/>
            <a:ext cx="5259776" cy="7213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284557" y="1352245"/>
            <a:ext cx="3756717" cy="3997216"/>
          </a:xfrm>
          <a:custGeom>
            <a:avLst/>
            <a:gdLst>
              <a:gd name="connsiteX0" fmla="*/ 650626 w 3756717"/>
              <a:gd name="connsiteY0" fmla="*/ 0 h 3997216"/>
              <a:gd name="connsiteX1" fmla="*/ 3756717 w 3756717"/>
              <a:gd name="connsiteY1" fmla="*/ 0 h 3997216"/>
              <a:gd name="connsiteX2" fmla="*/ 3756717 w 3756717"/>
              <a:gd name="connsiteY2" fmla="*/ 3346590 h 3997216"/>
              <a:gd name="connsiteX3" fmla="*/ 3106091 w 3756717"/>
              <a:gd name="connsiteY3" fmla="*/ 3997216 h 3997216"/>
              <a:gd name="connsiteX4" fmla="*/ 0 w 3756717"/>
              <a:gd name="connsiteY4" fmla="*/ 3997216 h 3997216"/>
              <a:gd name="connsiteX5" fmla="*/ 0 w 3756717"/>
              <a:gd name="connsiteY5" fmla="*/ 650626 h 3997216"/>
              <a:gd name="connsiteX6" fmla="*/ 650626 w 3756717"/>
              <a:gd name="connsiteY6" fmla="*/ 0 h 3997216"/>
            </a:gdLst>
            <a:rect l="l" t="t" r="r" b="b"/>
            <a:pathLst>
              <a:path w="3756717" h="3997216">
                <a:moveTo>
                  <a:pt x="650626" y="0"/>
                </a:moveTo>
                <a:lnTo>
                  <a:pt x="3756717" y="0"/>
                </a:lnTo>
                <a:lnTo>
                  <a:pt x="3756717" y="3346590"/>
                </a:lnTo>
                <a:cubicBezTo>
                  <a:pt x="3756717" y="3705921"/>
                  <a:pt x="3465422" y="3997216"/>
                  <a:pt x="3106091" y="3997216"/>
                </a:cubicBezTo>
                <a:lnTo>
                  <a:pt x="0" y="3997216"/>
                </a:lnTo>
                <a:lnTo>
                  <a:pt x="0" y="650626"/>
                </a:lnTo>
                <a:cubicBezTo>
                  <a:pt x="0" y="291295"/>
                  <a:pt x="291295" y="0"/>
                  <a:pt x="650626" y="0"/>
                </a:cubicBezTo>
                <a:close/>
              </a:path>
            </a:pathLst>
          </a:custGeom>
          <a:solidFill>
            <a:schemeClr val="accent1"/>
          </a:solidFill>
          <a:ln w="101600" cap="sq">
            <a:solidFill>
              <a:schemeClr val="bg1">
                <a:lumMod val="8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34846" t="6751" r="14081" b="5530"/>
          <a:stretch>
            <a:fillRect/>
          </a:stretch>
        </p:blipFill>
        <p:spPr>
          <a:xfrm rot="0" flipH="0" flipV="0">
            <a:off x="7284557" y="1352245"/>
            <a:ext cx="3756717" cy="3997216"/>
          </a:xfrm>
          <a:custGeom>
            <a:avLst/>
            <a:gdLst/>
            <a:rect l="l" t="t" r="r" b="b"/>
            <a:pathLst>
              <a:path w="3759200" h="4000500">
                <a:moveTo>
                  <a:pt x="650626" y="0"/>
                </a:moveTo>
                <a:lnTo>
                  <a:pt x="3756717" y="0"/>
                </a:lnTo>
                <a:lnTo>
                  <a:pt x="3756717" y="3346590"/>
                </a:lnTo>
                <a:cubicBezTo>
                  <a:pt x="3756717" y="3705921"/>
                  <a:pt x="3465422" y="3997216"/>
                  <a:pt x="3106091" y="3997216"/>
                </a:cubicBezTo>
                <a:lnTo>
                  <a:pt x="0" y="3997216"/>
                </a:lnTo>
                <a:lnTo>
                  <a:pt x="0" y="650626"/>
                </a:lnTo>
                <a:cubicBezTo>
                  <a:pt x="0" y="291295"/>
                  <a:pt x="291295" y="0"/>
                  <a:pt x="65062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 rot="0" flipH="0" flipV="0">
            <a:off x="3837610" y="-28331"/>
            <a:ext cx="2186953" cy="29790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8800">
                <a:ln w="12700">
                  <a:noFill/>
                </a:ln>
                <a:solidFill>
                  <a:srgbClr val="5B6E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8277270" y="0"/>
            <a:ext cx="39147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880267" y="1721395"/>
            <a:ext cx="6888163" cy="1703698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dist="0" blurRad="190500" dir="0" sx="102000" sy="102000" kx="0" ky="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 rot="0" flipH="0" flipV="0">
            <a:off x="903535" y="1721394"/>
            <a:ext cx="0" cy="1703698"/>
          </a:xfrm>
          <a:prstGeom prst="line">
            <a:avLst/>
          </a:prstGeom>
          <a:noFill/>
          <a:ln w="50800" cap="sq">
            <a:solidFill>
              <a:schemeClr val="accent1"/>
            </a:solidFill>
            <a:miter/>
          </a:ln>
        </p:spPr>
      </p:cxnSp>
      <p:sp>
        <p:nvSpPr>
          <p:cNvPr id="6" name="标题 1"/>
          <p:cNvSpPr txBox="1"/>
          <p:nvPr/>
        </p:nvSpPr>
        <p:spPr>
          <a:xfrm rot="0" flipH="0" flipV="0">
            <a:off x="880267" y="3701375"/>
            <a:ext cx="3964541" cy="2097826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dist="0" blurRad="190500" dir="0" sx="102000" sy="102000" kx="0" ky="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438711" y="3701375"/>
            <a:ext cx="3964541" cy="2097826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dist="0" blurRad="190500" dir="0" sx="102000" sy="102000" kx="0" ky="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117600" y="1910667"/>
            <a:ext cx="6413500" cy="13251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产品线完善与市场占有率提升</a:t>
            </a:r>
            <a:endParaRPr kumimoji="1" lang="zh-CN" altLang="en-US"/>
          </a:p>
        </p:txBody>
      </p:sp>
      <p:cxnSp>
        <p:nvCxnSpPr>
          <p:cNvPr id="9" name="标题 1"/>
          <p:cNvCxnSpPr/>
          <p:nvPr/>
        </p:nvCxnSpPr>
        <p:spPr>
          <a:xfrm rot="0" flipH="0" flipV="0">
            <a:off x="2752251" y="4406244"/>
            <a:ext cx="220573" cy="0"/>
          </a:xfrm>
          <a:prstGeom prst="line">
            <a:avLst/>
          </a:prstGeom>
          <a:noFill/>
          <a:ln w="34925" cap="rnd">
            <a:solidFill>
              <a:schemeClr val="accent1"/>
            </a:solidFill>
            <a:round/>
          </a:ln>
        </p:spPr>
      </p:cxnSp>
      <p:sp>
        <p:nvSpPr>
          <p:cNvPr id="10" name="标题 1"/>
          <p:cNvSpPr txBox="1"/>
          <p:nvPr/>
        </p:nvSpPr>
        <p:spPr>
          <a:xfrm rot="0" flipH="0" flipV="0">
            <a:off x="1114656" y="4562522"/>
            <a:ext cx="3492500" cy="10457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完善产品线，提高市场占有率</a:t>
            </a:r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 rot="0" flipH="0" flipV="0">
            <a:off x="7310695" y="4406244"/>
            <a:ext cx="220573" cy="0"/>
          </a:xfrm>
          <a:prstGeom prst="line">
            <a:avLst/>
          </a:prstGeom>
          <a:noFill/>
          <a:ln w="34925" cap="rnd">
            <a:solidFill>
              <a:schemeClr val="accent1"/>
            </a:solidFill>
            <a:round/>
          </a:ln>
        </p:spPr>
      </p:cxnSp>
      <p:sp>
        <p:nvSpPr>
          <p:cNvPr id="12" name="标题 1"/>
          <p:cNvSpPr txBox="1"/>
          <p:nvPr/>
        </p:nvSpPr>
        <p:spPr>
          <a:xfrm rot="0" flipH="0" flipV="0">
            <a:off x="5672672" y="4562522"/>
            <a:ext cx="3492500" cy="10457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打造知名品牌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425559" y="3900783"/>
            <a:ext cx="876300" cy="3556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984003" y="3900783"/>
            <a:ext cx="876300" cy="3556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短期规划（1-3年）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5668296" y="1563328"/>
            <a:ext cx="5230762" cy="457200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" name="标题 1"/>
          <p:cNvCxnSpPr/>
          <p:nvPr/>
        </p:nvCxnSpPr>
        <p:spPr>
          <a:xfrm rot="0" flipH="0" flipV="0">
            <a:off x="6624484" y="3585774"/>
            <a:ext cx="926691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5" name="标题 1"/>
          <p:cNvSpPr txBox="1"/>
          <p:nvPr/>
        </p:nvSpPr>
        <p:spPr>
          <a:xfrm rot="0" flipH="0" flipV="0">
            <a:off x="6521246" y="4001407"/>
            <a:ext cx="936523" cy="59407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01. </a:t>
            </a:r>
            <a:r>
              <a:rPr kumimoji="1" lang="en-US" altLang="zh-CN" sz="2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/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521246" y="4922490"/>
            <a:ext cx="936523" cy="59407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02. </a:t>
            </a:r>
            <a:r>
              <a:rPr kumimoji="1" lang="en-US" altLang="zh-CN" sz="2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/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457770" y="4001407"/>
            <a:ext cx="3394586" cy="8987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A6A6A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业务拓展与市场布局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24483" y="2133599"/>
            <a:ext cx="4028767" cy="13282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拓展业务范围，布局全国市场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457770" y="4922490"/>
            <a:ext cx="3394586" cy="8987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A6A6A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成为户外运动行业领军企业</a:t>
            </a:r>
            <a:endParaRPr kumimoji="1" lang="zh-CN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1538749" y="1417355"/>
            <a:ext cx="4560203" cy="45723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 rot="0" flipH="0" flipV="0"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中长期规划（3-5年）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35000"/>
          </a:blip>
          <a:srcRect l="4489" t="8337" r="12489" b="8337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0" y="0"/>
            <a:ext cx="3780430" cy="6858000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221845" y="-12621"/>
            <a:ext cx="2577057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07492" y="996474"/>
            <a:ext cx="10577016" cy="4865053"/>
          </a:xfrm>
          <a:prstGeom prst="roundRect">
            <a:avLst>
              <a:gd name="adj" fmla="val 0"/>
            </a:avLst>
          </a:prstGeom>
          <a:solidFill>
            <a:srgbClr val="FFFFFF">
              <a:alpha val="100000"/>
            </a:srgbClr>
          </a:solidFill>
          <a:ln w="19050" cap="sq">
            <a:noFill/>
            <a:miter/>
          </a:ln>
          <a:effectLst>
            <a:outerShdw dist="38100" blurRad="368300" dir="5400000" sx="100000" sy="100000" kx="0" ky="0" algn="t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488590" y="2962210"/>
            <a:ext cx="5315585" cy="92281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52000">
                <a:schemeClr val="accent1">
                  <a:alpha val="70000"/>
                </a:schemeClr>
              </a:gs>
              <a:gs pos="100000">
                <a:schemeClr val="accent1">
                  <a:alpha val="10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9418406" y="6230006"/>
            <a:ext cx="1966101" cy="149774"/>
          </a:xfrm>
          <a:custGeom>
            <a:avLst/>
            <a:gdLst>
              <a:gd name="connsiteX0" fmla="*/ 1891214 w 1966101"/>
              <a:gd name="connsiteY0" fmla="*/ 0 h 149774"/>
              <a:gd name="connsiteX1" fmla="*/ 1966101 w 1966101"/>
              <a:gd name="connsiteY1" fmla="*/ 74887 h 149774"/>
              <a:gd name="connsiteX2" fmla="*/ 1891214 w 1966101"/>
              <a:gd name="connsiteY2" fmla="*/ 149774 h 149774"/>
              <a:gd name="connsiteX3" fmla="*/ 1816327 w 1966101"/>
              <a:gd name="connsiteY3" fmla="*/ 74887 h 149774"/>
              <a:gd name="connsiteX4" fmla="*/ 1547981 w 1966101"/>
              <a:gd name="connsiteY4" fmla="*/ 0 h 149774"/>
              <a:gd name="connsiteX5" fmla="*/ 1622868 w 1966101"/>
              <a:gd name="connsiteY5" fmla="*/ 74887 h 149774"/>
              <a:gd name="connsiteX6" fmla="*/ 1547981 w 1966101"/>
              <a:gd name="connsiteY6" fmla="*/ 149774 h 149774"/>
              <a:gd name="connsiteX7" fmla="*/ 1473094 w 1966101"/>
              <a:gd name="connsiteY7" fmla="*/ 74887 h 149774"/>
              <a:gd name="connsiteX8" fmla="*/ 1204749 w 1966101"/>
              <a:gd name="connsiteY8" fmla="*/ 0 h 149774"/>
              <a:gd name="connsiteX9" fmla="*/ 1279636 w 1966101"/>
              <a:gd name="connsiteY9" fmla="*/ 74887 h 149774"/>
              <a:gd name="connsiteX10" fmla="*/ 1204749 w 1966101"/>
              <a:gd name="connsiteY10" fmla="*/ 149774 h 149774"/>
              <a:gd name="connsiteX11" fmla="*/ 1129862 w 1966101"/>
              <a:gd name="connsiteY11" fmla="*/ 74887 h 149774"/>
              <a:gd name="connsiteX12" fmla="*/ 761352 w 1966101"/>
              <a:gd name="connsiteY12" fmla="*/ 0 h 149774"/>
              <a:gd name="connsiteX13" fmla="*/ 836239 w 1966101"/>
              <a:gd name="connsiteY13" fmla="*/ 74887 h 149774"/>
              <a:gd name="connsiteX14" fmla="*/ 761352 w 1966101"/>
              <a:gd name="connsiteY14" fmla="*/ 149774 h 149774"/>
              <a:gd name="connsiteX15" fmla="*/ 686465 w 1966101"/>
              <a:gd name="connsiteY15" fmla="*/ 74887 h 149774"/>
              <a:gd name="connsiteX16" fmla="*/ 418119 w 1966101"/>
              <a:gd name="connsiteY16" fmla="*/ 0 h 149774"/>
              <a:gd name="connsiteX17" fmla="*/ 493006 w 1966101"/>
              <a:gd name="connsiteY17" fmla="*/ 74887 h 149774"/>
              <a:gd name="connsiteX18" fmla="*/ 418119 w 1966101"/>
              <a:gd name="connsiteY18" fmla="*/ 149774 h 149774"/>
              <a:gd name="connsiteX19" fmla="*/ 343232 w 1966101"/>
              <a:gd name="connsiteY19" fmla="*/ 74887 h 149774"/>
              <a:gd name="connsiteX20" fmla="*/ 74887 w 1966101"/>
              <a:gd name="connsiteY20" fmla="*/ 0 h 149774"/>
              <a:gd name="connsiteX21" fmla="*/ 149774 w 1966101"/>
              <a:gd name="connsiteY21" fmla="*/ 74887 h 149774"/>
              <a:gd name="connsiteX22" fmla="*/ 74887 w 1966101"/>
              <a:gd name="connsiteY22" fmla="*/ 149774 h 149774"/>
              <a:gd name="connsiteX23" fmla="*/ 0 w 1966101"/>
              <a:gd name="connsiteY23" fmla="*/ 74887 h 149774"/>
            </a:gdLst>
            <a:rect l="l" t="t" r="r" b="b"/>
            <a:pathLst>
              <a:path w="1966101" h="149774">
                <a:moveTo>
                  <a:pt x="1891214" y="0"/>
                </a:moveTo>
                <a:lnTo>
                  <a:pt x="1966101" y="74887"/>
                </a:lnTo>
                <a:lnTo>
                  <a:pt x="1891214" y="149774"/>
                </a:lnTo>
                <a:lnTo>
                  <a:pt x="1816327" y="74887"/>
                </a:lnTo>
                <a:close/>
                <a:moveTo>
                  <a:pt x="1547981" y="0"/>
                </a:moveTo>
                <a:lnTo>
                  <a:pt x="1622868" y="74887"/>
                </a:lnTo>
                <a:lnTo>
                  <a:pt x="1547981" y="149774"/>
                </a:lnTo>
                <a:lnTo>
                  <a:pt x="1473094" y="74887"/>
                </a:lnTo>
                <a:close/>
                <a:moveTo>
                  <a:pt x="1204749" y="0"/>
                </a:moveTo>
                <a:lnTo>
                  <a:pt x="1279636" y="74887"/>
                </a:lnTo>
                <a:lnTo>
                  <a:pt x="1204749" y="149774"/>
                </a:lnTo>
                <a:lnTo>
                  <a:pt x="1129862" y="74887"/>
                </a:lnTo>
                <a:close/>
                <a:moveTo>
                  <a:pt x="761352" y="0"/>
                </a:moveTo>
                <a:lnTo>
                  <a:pt x="836239" y="74887"/>
                </a:lnTo>
                <a:lnTo>
                  <a:pt x="761352" y="149774"/>
                </a:lnTo>
                <a:lnTo>
                  <a:pt x="686465" y="74887"/>
                </a:lnTo>
                <a:close/>
                <a:moveTo>
                  <a:pt x="418119" y="0"/>
                </a:moveTo>
                <a:lnTo>
                  <a:pt x="493006" y="74887"/>
                </a:lnTo>
                <a:lnTo>
                  <a:pt x="418119" y="149774"/>
                </a:lnTo>
                <a:lnTo>
                  <a:pt x="343232" y="74887"/>
                </a:lnTo>
                <a:close/>
                <a:moveTo>
                  <a:pt x="74887" y="0"/>
                </a:moveTo>
                <a:lnTo>
                  <a:pt x="149774" y="74887"/>
                </a:lnTo>
                <a:lnTo>
                  <a:pt x="74887" y="149774"/>
                </a:lnTo>
                <a:lnTo>
                  <a:pt x="0" y="74887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933588" y="6174104"/>
            <a:ext cx="149774" cy="149774"/>
          </a:xfrm>
          <a:prstGeom prst="diamond">
            <a:avLst/>
          </a:prstGeom>
          <a:solidFill>
            <a:srgbClr val="FFFFFF">
              <a:alpha val="100000"/>
            </a:srgbClr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276820" y="6174104"/>
            <a:ext cx="149774" cy="149774"/>
          </a:xfrm>
          <a:prstGeom prst="diamond">
            <a:avLst/>
          </a:prstGeom>
          <a:solidFill>
            <a:srgbClr val="FFFFFF">
              <a:alpha val="100000"/>
            </a:srgbClr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2620053" y="6174104"/>
            <a:ext cx="149774" cy="149774"/>
          </a:xfrm>
          <a:prstGeom prst="diamond">
            <a:avLst/>
          </a:prstGeom>
          <a:solidFill>
            <a:srgbClr val="FFFFFF">
              <a:alpha val="100000"/>
            </a:srgbClr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03726" y="6174104"/>
            <a:ext cx="149774" cy="149774"/>
          </a:xfrm>
          <a:prstGeom prst="diamond">
            <a:avLst/>
          </a:prstGeom>
          <a:solidFill>
            <a:srgbClr val="FFFFFF">
              <a:alpha val="100000"/>
            </a:srgbClr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146958" y="6174104"/>
            <a:ext cx="149774" cy="149774"/>
          </a:xfrm>
          <a:prstGeom prst="diamond">
            <a:avLst/>
          </a:prstGeom>
          <a:solidFill>
            <a:srgbClr val="FFFFFF">
              <a:alpha val="100000"/>
            </a:srgbClr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490191" y="6174104"/>
            <a:ext cx="149774" cy="149774"/>
          </a:xfrm>
          <a:prstGeom prst="diamond">
            <a:avLst/>
          </a:prstGeom>
          <a:solidFill>
            <a:srgbClr val="FFFFFF">
              <a:alpha val="100000"/>
            </a:srgbClr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495730" y="1352245"/>
            <a:ext cx="5301304" cy="33602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3800">
                <a:ln w="1143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598164" y="4849224"/>
            <a:ext cx="2039838" cy="506023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26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5649652" y="4875507"/>
            <a:ext cx="2005895" cy="453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汇报人：AiPPT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637217" y="4849224"/>
            <a:ext cx="2039838" cy="506023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26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688705" y="4868806"/>
            <a:ext cx="2005895" cy="4668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汇报时间：XXX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9682950" y="408060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1151540" y="1352245"/>
            <a:ext cx="3756717" cy="3997216"/>
          </a:xfrm>
          <a:custGeom>
            <a:avLst/>
            <a:gdLst>
              <a:gd name="connsiteX0" fmla="*/ 0 w 3756717"/>
              <a:gd name="connsiteY0" fmla="*/ 0 h 3997216"/>
              <a:gd name="connsiteX1" fmla="*/ 3106091 w 3756717"/>
              <a:gd name="connsiteY1" fmla="*/ 0 h 3997216"/>
              <a:gd name="connsiteX2" fmla="*/ 3756717 w 3756717"/>
              <a:gd name="connsiteY2" fmla="*/ 650626 h 3997216"/>
              <a:gd name="connsiteX3" fmla="*/ 3756717 w 3756717"/>
              <a:gd name="connsiteY3" fmla="*/ 3997216 h 3997216"/>
              <a:gd name="connsiteX4" fmla="*/ 650626 w 3756717"/>
              <a:gd name="connsiteY4" fmla="*/ 3997216 h 3997216"/>
              <a:gd name="connsiteX5" fmla="*/ 0 w 3756717"/>
              <a:gd name="connsiteY5" fmla="*/ 3346590 h 3997216"/>
            </a:gdLst>
            <a:rect l="l" t="t" r="r" b="b"/>
            <a:pathLst>
              <a:path w="3756717" h="3997216">
                <a:moveTo>
                  <a:pt x="0" y="0"/>
                </a:moveTo>
                <a:lnTo>
                  <a:pt x="3106091" y="0"/>
                </a:lnTo>
                <a:cubicBezTo>
                  <a:pt x="3465422" y="0"/>
                  <a:pt x="3756717" y="291295"/>
                  <a:pt x="3756717" y="650626"/>
                </a:cubicBezTo>
                <a:lnTo>
                  <a:pt x="3756717" y="3997216"/>
                </a:lnTo>
                <a:lnTo>
                  <a:pt x="650626" y="3997216"/>
                </a:lnTo>
                <a:cubicBezTo>
                  <a:pt x="291295" y="3997216"/>
                  <a:pt x="0" y="3705921"/>
                  <a:pt x="0" y="3346590"/>
                </a:cubicBezTo>
                <a:close/>
              </a:path>
            </a:pathLst>
          </a:custGeom>
          <a:solidFill>
            <a:schemeClr val="accent1"/>
          </a:solidFill>
          <a:ln w="101600" cap="sq">
            <a:solidFill>
              <a:schemeClr val="bg1">
                <a:lumMod val="8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21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24430" t="10785" r="23748" b="6135"/>
          <a:stretch>
            <a:fillRect/>
          </a:stretch>
        </p:blipFill>
        <p:spPr>
          <a:xfrm rot="0" flipH="0" flipV="0">
            <a:off x="1151540" y="1352245"/>
            <a:ext cx="3756717" cy="3997216"/>
          </a:xfrm>
          <a:custGeom>
            <a:avLst/>
            <a:gdLst/>
            <a:rect l="l" t="t" r="r" b="b"/>
            <a:pathLst>
              <a:path w="3759200" h="4000500">
                <a:moveTo>
                  <a:pt x="0" y="0"/>
                </a:moveTo>
                <a:lnTo>
                  <a:pt x="3106091" y="0"/>
                </a:lnTo>
                <a:cubicBezTo>
                  <a:pt x="3465422" y="0"/>
                  <a:pt x="3756717" y="291295"/>
                  <a:pt x="3756717" y="650626"/>
                </a:cubicBezTo>
                <a:lnTo>
                  <a:pt x="3756717" y="3997216"/>
                </a:lnTo>
                <a:lnTo>
                  <a:pt x="650626" y="3997216"/>
                </a:lnTo>
                <a:cubicBezTo>
                  <a:pt x="291295" y="3997216"/>
                  <a:pt x="0" y="3705921"/>
                  <a:pt x="0" y="334659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2" name="标题 1"/>
          <p:cNvSpPr txBox="1"/>
          <p:nvPr/>
        </p:nvSpPr>
        <p:spPr>
          <a:xfrm rot="0" flipH="0" flipV="0">
            <a:off x="4045833" y="484408"/>
            <a:ext cx="5107169" cy="6836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-1" y="-3191"/>
            <a:ext cx="2501373" cy="6850800"/>
          </a:xfrm>
          <a:custGeom>
            <a:avLst/>
            <a:gdLst>
              <a:gd name="connsiteX0" fmla="*/ 0 w 3949514"/>
              <a:gd name="connsiteY0" fmla="*/ 0 h 6858000"/>
              <a:gd name="connsiteX1" fmla="*/ 3080914 w 3949514"/>
              <a:gd name="connsiteY1" fmla="*/ 0 h 6858000"/>
              <a:gd name="connsiteX2" fmla="*/ 3175679 w 3949514"/>
              <a:gd name="connsiteY2" fmla="*/ 151117 h 6858000"/>
              <a:gd name="connsiteX3" fmla="*/ 3949514 w 3949514"/>
              <a:gd name="connsiteY3" fmla="*/ 3429000 h 6858000"/>
              <a:gd name="connsiteX4" fmla="*/ 3175679 w 3949514"/>
              <a:gd name="connsiteY4" fmla="*/ 6706883 h 6858000"/>
              <a:gd name="connsiteX5" fmla="*/ 3080914 w 3949514"/>
              <a:gd name="connsiteY5" fmla="*/ 6858000 h 6858000"/>
              <a:gd name="connsiteX6" fmla="*/ 0 w 3949514"/>
              <a:gd name="connsiteY6" fmla="*/ 6858000 h 6858000"/>
            </a:gdLst>
            <a:rect l="l" t="t" r="r" b="b"/>
            <a:pathLst>
              <a:path w="3949514" h="6858000">
                <a:moveTo>
                  <a:pt x="0" y="0"/>
                </a:moveTo>
                <a:lnTo>
                  <a:pt x="3080914" y="0"/>
                </a:lnTo>
                <a:lnTo>
                  <a:pt x="3175679" y="151117"/>
                </a:lnTo>
                <a:cubicBezTo>
                  <a:pt x="3653794" y="990001"/>
                  <a:pt x="3949514" y="2148907"/>
                  <a:pt x="3949514" y="3429000"/>
                </a:cubicBezTo>
                <a:cubicBezTo>
                  <a:pt x="3949514" y="4709093"/>
                  <a:pt x="3653794" y="5868000"/>
                  <a:pt x="3175679" y="6706883"/>
                </a:cubicBezTo>
                <a:lnTo>
                  <a:pt x="308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7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 flipH="0" flipV="1">
            <a:off x="9911016" y="5665764"/>
            <a:ext cx="2277473" cy="1192235"/>
          </a:xfrm>
          <a:custGeom>
            <a:avLst/>
            <a:gdLst>
              <a:gd name="connsiteX0" fmla="*/ 0 w 2891359"/>
              <a:gd name="connsiteY0" fmla="*/ 0 h 2333714"/>
              <a:gd name="connsiteX1" fmla="*/ 15502 w 2891359"/>
              <a:gd name="connsiteY1" fmla="*/ 47626 h 2333714"/>
              <a:gd name="connsiteX2" fmla="*/ 2729267 w 2891359"/>
              <a:gd name="connsiteY2" fmla="*/ 2301077 h 2333714"/>
              <a:gd name="connsiteX3" fmla="*/ 2891359 w 2891359"/>
              <a:gd name="connsiteY3" fmla="*/ 2333714 h 2333714"/>
              <a:gd name="connsiteX4" fmla="*/ 0 w 2891359"/>
              <a:gd name="connsiteY4" fmla="*/ 2333714 h 2333714"/>
              <a:gd name="connsiteX5" fmla="*/ 0 w 2891359"/>
              <a:gd name="connsiteY5" fmla="*/ 0 h 2333714"/>
            </a:gdLst>
            <a:rect l="l" t="t" r="r" b="b"/>
            <a:pathLst>
              <a:path w="2891359" h="2333714">
                <a:moveTo>
                  <a:pt x="0" y="0"/>
                </a:moveTo>
                <a:lnTo>
                  <a:pt x="15502" y="47626"/>
                </a:lnTo>
                <a:cubicBezTo>
                  <a:pt x="409075" y="1151561"/>
                  <a:pt x="1438077" y="2011252"/>
                  <a:pt x="2729267" y="2301077"/>
                </a:cubicBezTo>
                <a:lnTo>
                  <a:pt x="2891359" y="2333714"/>
                </a:lnTo>
                <a:lnTo>
                  <a:pt x="0" y="233371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7000">
                <a:schemeClr val="accent2"/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0800000" flipH="0" flipV="1">
            <a:off x="10714879" y="5665764"/>
            <a:ext cx="1477121" cy="1192235"/>
          </a:xfrm>
          <a:custGeom>
            <a:avLst/>
            <a:gdLst>
              <a:gd name="connsiteX0" fmla="*/ 0 w 2891359"/>
              <a:gd name="connsiteY0" fmla="*/ 0 h 2333714"/>
              <a:gd name="connsiteX1" fmla="*/ 15502 w 2891359"/>
              <a:gd name="connsiteY1" fmla="*/ 47626 h 2333714"/>
              <a:gd name="connsiteX2" fmla="*/ 2729267 w 2891359"/>
              <a:gd name="connsiteY2" fmla="*/ 2301077 h 2333714"/>
              <a:gd name="connsiteX3" fmla="*/ 2891359 w 2891359"/>
              <a:gd name="connsiteY3" fmla="*/ 2333714 h 2333714"/>
              <a:gd name="connsiteX4" fmla="*/ 0 w 2891359"/>
              <a:gd name="connsiteY4" fmla="*/ 2333714 h 2333714"/>
              <a:gd name="connsiteX5" fmla="*/ 0 w 2891359"/>
              <a:gd name="connsiteY5" fmla="*/ 0 h 2333714"/>
            </a:gdLst>
            <a:rect l="l" t="t" r="r" b="b"/>
            <a:pathLst>
              <a:path w="2891359" h="2333714">
                <a:moveTo>
                  <a:pt x="0" y="0"/>
                </a:moveTo>
                <a:lnTo>
                  <a:pt x="15502" y="47626"/>
                </a:lnTo>
                <a:cubicBezTo>
                  <a:pt x="409075" y="1151561"/>
                  <a:pt x="1438077" y="2011252"/>
                  <a:pt x="2729267" y="2301077"/>
                </a:cubicBezTo>
                <a:lnTo>
                  <a:pt x="2891359" y="2333714"/>
                </a:lnTo>
                <a:lnTo>
                  <a:pt x="0" y="233371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lumOff val="25000"/>
                </a:schemeClr>
              </a:gs>
              <a:gs pos="77000">
                <a:schemeClr val="accent1">
                  <a:lumMod val="90000"/>
                  <a:lumOff val="10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1172805" y="341092"/>
            <a:ext cx="594487" cy="60994"/>
          </a:xfrm>
          <a:custGeom>
            <a:avLst/>
            <a:gdLst>
              <a:gd name="connsiteX0" fmla="*/ 30497 w 594487"/>
              <a:gd name="connsiteY0" fmla="*/ 60994 h 60994"/>
              <a:gd name="connsiteX1" fmla="*/ 0 w 594487"/>
              <a:gd name="connsiteY1" fmla="*/ 30497 h 60994"/>
              <a:gd name="connsiteX2" fmla="*/ 30497 w 594487"/>
              <a:gd name="connsiteY2" fmla="*/ 0 h 60994"/>
              <a:gd name="connsiteX3" fmla="*/ 60994 w 594487"/>
              <a:gd name="connsiteY3" fmla="*/ 30497 h 60994"/>
              <a:gd name="connsiteX4" fmla="*/ 30497 w 594487"/>
              <a:gd name="connsiteY4" fmla="*/ 60994 h 60994"/>
              <a:gd name="connsiteX5" fmla="*/ 163870 w 594487"/>
              <a:gd name="connsiteY5" fmla="*/ 60994 h 60994"/>
              <a:gd name="connsiteX6" fmla="*/ 133373 w 594487"/>
              <a:gd name="connsiteY6" fmla="*/ 30497 h 60994"/>
              <a:gd name="connsiteX7" fmla="*/ 163870 w 594487"/>
              <a:gd name="connsiteY7" fmla="*/ 0 h 60994"/>
              <a:gd name="connsiteX8" fmla="*/ 194367 w 594487"/>
              <a:gd name="connsiteY8" fmla="*/ 30497 h 60994"/>
              <a:gd name="connsiteX9" fmla="*/ 163870 w 594487"/>
              <a:gd name="connsiteY9" fmla="*/ 60994 h 60994"/>
              <a:gd name="connsiteX10" fmla="*/ 297243 w 594487"/>
              <a:gd name="connsiteY10" fmla="*/ 60994 h 60994"/>
              <a:gd name="connsiteX11" fmla="*/ 266746 w 594487"/>
              <a:gd name="connsiteY11" fmla="*/ 30497 h 60994"/>
              <a:gd name="connsiteX12" fmla="*/ 297243 w 594487"/>
              <a:gd name="connsiteY12" fmla="*/ 0 h 60994"/>
              <a:gd name="connsiteX13" fmla="*/ 327740 w 594487"/>
              <a:gd name="connsiteY13" fmla="*/ 30497 h 60994"/>
              <a:gd name="connsiteX14" fmla="*/ 297243 w 594487"/>
              <a:gd name="connsiteY14" fmla="*/ 60994 h 60994"/>
              <a:gd name="connsiteX15" fmla="*/ 430616 w 594487"/>
              <a:gd name="connsiteY15" fmla="*/ 60994 h 60994"/>
              <a:gd name="connsiteX16" fmla="*/ 400119 w 594487"/>
              <a:gd name="connsiteY16" fmla="*/ 30497 h 60994"/>
              <a:gd name="connsiteX17" fmla="*/ 430616 w 594487"/>
              <a:gd name="connsiteY17" fmla="*/ 0 h 60994"/>
              <a:gd name="connsiteX18" fmla="*/ 461113 w 594487"/>
              <a:gd name="connsiteY18" fmla="*/ 30497 h 60994"/>
              <a:gd name="connsiteX19" fmla="*/ 430616 w 594487"/>
              <a:gd name="connsiteY19" fmla="*/ 60994 h 60994"/>
              <a:gd name="connsiteX20" fmla="*/ 563990 w 594487"/>
              <a:gd name="connsiteY20" fmla="*/ 60994 h 60994"/>
              <a:gd name="connsiteX21" fmla="*/ 533493 w 594487"/>
              <a:gd name="connsiteY21" fmla="*/ 30497 h 60994"/>
              <a:gd name="connsiteX22" fmla="*/ 563990 w 594487"/>
              <a:gd name="connsiteY22" fmla="*/ 0 h 60994"/>
              <a:gd name="connsiteX23" fmla="*/ 594487 w 594487"/>
              <a:gd name="connsiteY23" fmla="*/ 30497 h 60994"/>
              <a:gd name="connsiteX24" fmla="*/ 563990 w 594487"/>
              <a:gd name="connsiteY24" fmla="*/ 60994 h 60994"/>
            </a:gdLst>
            <a:rect l="l" t="t" r="r" b="b"/>
            <a:pathLst>
              <a:path w="594487" h="60994">
                <a:moveTo>
                  <a:pt x="30497" y="60994"/>
                </a:moveTo>
                <a:cubicBezTo>
                  <a:pt x="13654" y="60994"/>
                  <a:pt x="0" y="47340"/>
                  <a:pt x="0" y="30497"/>
                </a:cubicBezTo>
                <a:cubicBezTo>
                  <a:pt x="0" y="13654"/>
                  <a:pt x="13654" y="0"/>
                  <a:pt x="30497" y="0"/>
                </a:cubicBezTo>
                <a:cubicBezTo>
                  <a:pt x="47340" y="0"/>
                  <a:pt x="60994" y="13654"/>
                  <a:pt x="60994" y="30497"/>
                </a:cubicBezTo>
                <a:cubicBezTo>
                  <a:pt x="60994" y="47340"/>
                  <a:pt x="47340" y="60994"/>
                  <a:pt x="30497" y="60994"/>
                </a:cubicBezTo>
                <a:close/>
                <a:moveTo>
                  <a:pt x="163870" y="60994"/>
                </a:moveTo>
                <a:cubicBezTo>
                  <a:pt x="147027" y="60994"/>
                  <a:pt x="133373" y="47340"/>
                  <a:pt x="133373" y="30497"/>
                </a:cubicBezTo>
                <a:cubicBezTo>
                  <a:pt x="133373" y="13654"/>
                  <a:pt x="147027" y="0"/>
                  <a:pt x="163870" y="0"/>
                </a:cubicBezTo>
                <a:cubicBezTo>
                  <a:pt x="180713" y="0"/>
                  <a:pt x="194367" y="13654"/>
                  <a:pt x="194367" y="30497"/>
                </a:cubicBezTo>
                <a:cubicBezTo>
                  <a:pt x="194367" y="47340"/>
                  <a:pt x="180713" y="60994"/>
                  <a:pt x="163870" y="60994"/>
                </a:cubicBezTo>
                <a:close/>
                <a:moveTo>
                  <a:pt x="297243" y="60994"/>
                </a:moveTo>
                <a:cubicBezTo>
                  <a:pt x="280400" y="60994"/>
                  <a:pt x="266746" y="47340"/>
                  <a:pt x="266746" y="30497"/>
                </a:cubicBezTo>
                <a:cubicBezTo>
                  <a:pt x="266746" y="13654"/>
                  <a:pt x="280400" y="0"/>
                  <a:pt x="297243" y="0"/>
                </a:cubicBezTo>
                <a:cubicBezTo>
                  <a:pt x="314086" y="0"/>
                  <a:pt x="327740" y="13654"/>
                  <a:pt x="327740" y="30497"/>
                </a:cubicBezTo>
                <a:cubicBezTo>
                  <a:pt x="327740" y="47340"/>
                  <a:pt x="314086" y="60994"/>
                  <a:pt x="297243" y="60994"/>
                </a:cubicBezTo>
                <a:close/>
                <a:moveTo>
                  <a:pt x="430616" y="60994"/>
                </a:moveTo>
                <a:cubicBezTo>
                  <a:pt x="413773" y="60994"/>
                  <a:pt x="400119" y="47340"/>
                  <a:pt x="400119" y="30497"/>
                </a:cubicBezTo>
                <a:cubicBezTo>
                  <a:pt x="400119" y="13654"/>
                  <a:pt x="413773" y="0"/>
                  <a:pt x="430616" y="0"/>
                </a:cubicBezTo>
                <a:cubicBezTo>
                  <a:pt x="447459" y="0"/>
                  <a:pt x="461113" y="13654"/>
                  <a:pt x="461113" y="30497"/>
                </a:cubicBezTo>
                <a:cubicBezTo>
                  <a:pt x="461113" y="47340"/>
                  <a:pt x="447459" y="60994"/>
                  <a:pt x="430616" y="60994"/>
                </a:cubicBezTo>
                <a:close/>
                <a:moveTo>
                  <a:pt x="563990" y="60994"/>
                </a:moveTo>
                <a:cubicBezTo>
                  <a:pt x="547147" y="60994"/>
                  <a:pt x="533493" y="47340"/>
                  <a:pt x="533493" y="30497"/>
                </a:cubicBezTo>
                <a:cubicBezTo>
                  <a:pt x="533493" y="13654"/>
                  <a:pt x="547147" y="0"/>
                  <a:pt x="563990" y="0"/>
                </a:cubicBezTo>
                <a:cubicBezTo>
                  <a:pt x="580833" y="0"/>
                  <a:pt x="594487" y="13654"/>
                  <a:pt x="594487" y="30497"/>
                </a:cubicBezTo>
                <a:cubicBezTo>
                  <a:pt x="594487" y="47340"/>
                  <a:pt x="580833" y="60994"/>
                  <a:pt x="563990" y="60994"/>
                </a:cubicBezTo>
                <a:close/>
              </a:path>
            </a:pathLst>
          </a:custGeom>
          <a:gradFill>
            <a:gsLst>
              <a:gs pos="19000">
                <a:schemeClr val="accent2">
                  <a:lumMod val="60000"/>
                  <a:lumOff val="40000"/>
                </a:schemeClr>
              </a:gs>
              <a:gs pos="82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··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1">
            <a:off x="4992022" y="6226666"/>
            <a:ext cx="5328000" cy="7200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just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0891005" y="5621981"/>
            <a:ext cx="535253" cy="535331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gradFill>
            <a:gsLst>
              <a:gs pos="19000">
                <a:schemeClr val="accent1"/>
              </a:gs>
              <a:gs pos="81000">
                <a:schemeClr val="accent1">
                  <a:lumMod val="80000"/>
                  <a:lumOff val="20000"/>
                </a:schemeClr>
              </a:gs>
            </a:gsLst>
            <a:lin ang="2700000" scaled="0"/>
          </a:gra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just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816636" y="383953"/>
            <a:ext cx="6613" cy="1587081"/>
          </a:xfrm>
          <a:prstGeom prst="rect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78000">
                <a:schemeClr val="accent2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863963" flipH="0" flipV="0">
            <a:off x="4246400" y="6272365"/>
            <a:ext cx="308640" cy="387399"/>
          </a:xfrm>
          <a:custGeom>
            <a:avLst/>
            <a:gdLst>
              <a:gd name="connsiteX0" fmla="*/ 47335 w 674157"/>
              <a:gd name="connsiteY0" fmla="*/ 846049 h 846189"/>
              <a:gd name="connsiteX1" fmla="*/ 626072 w 674157"/>
              <a:gd name="connsiteY1" fmla="*/ 846049 h 846189"/>
              <a:gd name="connsiteX2" fmla="*/ 673782 w 674157"/>
              <a:gd name="connsiteY2" fmla="*/ 798338 h 846189"/>
              <a:gd name="connsiteX3" fmla="*/ 673782 w 674157"/>
              <a:gd name="connsiteY3" fmla="*/ 333091 h 846189"/>
              <a:gd name="connsiteX4" fmla="*/ 626355 w 674157"/>
              <a:gd name="connsiteY4" fmla="*/ 285662 h 846189"/>
              <a:gd name="connsiteX5" fmla="*/ 626072 w 674157"/>
              <a:gd name="connsiteY5" fmla="*/ 285663 h 846189"/>
              <a:gd name="connsiteX6" fmla="*/ 188490 w 674157"/>
              <a:gd name="connsiteY6" fmla="*/ 285663 h 846189"/>
              <a:gd name="connsiteX7" fmla="*/ 188490 w 674157"/>
              <a:gd name="connsiteY7" fmla="*/ 236259 h 846189"/>
              <a:gd name="connsiteX8" fmla="*/ 334677 w 674157"/>
              <a:gd name="connsiteY8" fmla="*/ 95097 h 846189"/>
              <a:gd name="connsiteX9" fmla="*/ 335010 w 674157"/>
              <a:gd name="connsiteY9" fmla="*/ 95103 h 846189"/>
              <a:gd name="connsiteX10" fmla="*/ 476165 w 674157"/>
              <a:gd name="connsiteY10" fmla="*/ 195324 h 846189"/>
              <a:gd name="connsiteX11" fmla="*/ 522607 w 674157"/>
              <a:gd name="connsiteY11" fmla="*/ 219377 h 846189"/>
              <a:gd name="connsiteX12" fmla="*/ 529804 w 674157"/>
              <a:gd name="connsiteY12" fmla="*/ 216214 h 846189"/>
              <a:gd name="connsiteX13" fmla="*/ 548719 w 674157"/>
              <a:gd name="connsiteY13" fmla="*/ 205204 h 846189"/>
              <a:gd name="connsiteX14" fmla="*/ 565092 w 674157"/>
              <a:gd name="connsiteY14" fmla="*/ 161164 h 846189"/>
              <a:gd name="connsiteX15" fmla="*/ 255344 w 674157"/>
              <a:gd name="connsiteY15" fmla="*/ 13947 h 846189"/>
              <a:gd name="connsiteX16" fmla="*/ 94199 w 674157"/>
              <a:gd name="connsiteY16" fmla="*/ 235694 h 846189"/>
              <a:gd name="connsiteX17" fmla="*/ 94199 w 674157"/>
              <a:gd name="connsiteY17" fmla="*/ 285098 h 846189"/>
              <a:gd name="connsiteX18" fmla="*/ 47335 w 674157"/>
              <a:gd name="connsiteY18" fmla="*/ 285098 h 846189"/>
              <a:gd name="connsiteX19" fmla="*/ -375 w 674157"/>
              <a:gd name="connsiteY19" fmla="*/ 332526 h 846189"/>
              <a:gd name="connsiteX20" fmla="*/ -375 w 674157"/>
              <a:gd name="connsiteY20" fmla="*/ 798621 h 846189"/>
              <a:gd name="connsiteX21" fmla="*/ 47335 w 674157"/>
              <a:gd name="connsiteY21" fmla="*/ 846049 h 846189"/>
              <a:gd name="connsiteX22" fmla="*/ 288993 w 674157"/>
              <a:gd name="connsiteY22" fmla="*/ 495137 h 846189"/>
              <a:gd name="connsiteX23" fmla="*/ 336703 w 674157"/>
              <a:gd name="connsiteY23" fmla="*/ 447427 h 846189"/>
              <a:gd name="connsiteX24" fmla="*/ 384414 w 674157"/>
              <a:gd name="connsiteY24" fmla="*/ 495137 h 846189"/>
              <a:gd name="connsiteX25" fmla="*/ 384414 w 674157"/>
              <a:gd name="connsiteY25" fmla="*/ 636292 h 846189"/>
              <a:gd name="connsiteX26" fmla="*/ 336703 w 674157"/>
              <a:gd name="connsiteY26" fmla="*/ 684003 h 846189"/>
              <a:gd name="connsiteX27" fmla="*/ 288993 w 674157"/>
              <a:gd name="connsiteY27" fmla="*/ 636292 h 846189"/>
            </a:gdLst>
            <a:rect l="l" t="t" r="r" b="b"/>
            <a:pathLst>
              <a:path w="674157" h="846189">
                <a:moveTo>
                  <a:pt x="47335" y="846049"/>
                </a:moveTo>
                <a:lnTo>
                  <a:pt x="626072" y="846049"/>
                </a:lnTo>
                <a:cubicBezTo>
                  <a:pt x="652421" y="846049"/>
                  <a:pt x="673782" y="824688"/>
                  <a:pt x="673782" y="798338"/>
                </a:cubicBezTo>
                <a:lnTo>
                  <a:pt x="673782" y="333091"/>
                </a:lnTo>
                <a:cubicBezTo>
                  <a:pt x="673783" y="306897"/>
                  <a:pt x="652549" y="285662"/>
                  <a:pt x="626355" y="285662"/>
                </a:cubicBezTo>
                <a:cubicBezTo>
                  <a:pt x="626260" y="285662"/>
                  <a:pt x="626166" y="285662"/>
                  <a:pt x="626072" y="285663"/>
                </a:cubicBezTo>
                <a:lnTo>
                  <a:pt x="188490" y="285663"/>
                </a:lnTo>
                <a:lnTo>
                  <a:pt x="188490" y="236259"/>
                </a:lnTo>
                <a:cubicBezTo>
                  <a:pt x="189878" y="156910"/>
                  <a:pt x="255328" y="93709"/>
                  <a:pt x="334677" y="95097"/>
                </a:cubicBezTo>
                <a:cubicBezTo>
                  <a:pt x="334788" y="95099"/>
                  <a:pt x="334899" y="95101"/>
                  <a:pt x="335010" y="95103"/>
                </a:cubicBezTo>
                <a:cubicBezTo>
                  <a:pt x="398821" y="94351"/>
                  <a:pt x="455837" y="134833"/>
                  <a:pt x="476165" y="195324"/>
                </a:cubicBezTo>
                <a:cubicBezTo>
                  <a:pt x="482347" y="214790"/>
                  <a:pt x="503141" y="225560"/>
                  <a:pt x="522607" y="219377"/>
                </a:cubicBezTo>
                <a:cubicBezTo>
                  <a:pt x="525112" y="218581"/>
                  <a:pt x="527524" y="217521"/>
                  <a:pt x="529804" y="216214"/>
                </a:cubicBezTo>
                <a:lnTo>
                  <a:pt x="548719" y="205204"/>
                </a:lnTo>
                <a:cubicBezTo>
                  <a:pt x="563910" y="196248"/>
                  <a:pt x="570743" y="177869"/>
                  <a:pt x="565092" y="161164"/>
                </a:cubicBezTo>
                <a:cubicBezTo>
                  <a:pt x="520210" y="34976"/>
                  <a:pt x="381531" y="-30935"/>
                  <a:pt x="255344" y="13947"/>
                </a:cubicBezTo>
                <a:cubicBezTo>
                  <a:pt x="160999" y="47504"/>
                  <a:pt x="96980" y="135598"/>
                  <a:pt x="94199" y="235694"/>
                </a:cubicBezTo>
                <a:lnTo>
                  <a:pt x="94199" y="285098"/>
                </a:lnTo>
                <a:lnTo>
                  <a:pt x="47335" y="285098"/>
                </a:lnTo>
                <a:cubicBezTo>
                  <a:pt x="21095" y="285098"/>
                  <a:pt x="-220" y="306287"/>
                  <a:pt x="-375" y="332526"/>
                </a:cubicBezTo>
                <a:lnTo>
                  <a:pt x="-375" y="798621"/>
                </a:lnTo>
                <a:cubicBezTo>
                  <a:pt x="-220" y="824860"/>
                  <a:pt x="21095" y="846050"/>
                  <a:pt x="47335" y="846049"/>
                </a:cubicBezTo>
                <a:close/>
                <a:moveTo>
                  <a:pt x="288993" y="495137"/>
                </a:moveTo>
                <a:cubicBezTo>
                  <a:pt x="288993" y="468787"/>
                  <a:pt x="310354" y="447427"/>
                  <a:pt x="336703" y="447427"/>
                </a:cubicBezTo>
                <a:cubicBezTo>
                  <a:pt x="363053" y="447427"/>
                  <a:pt x="384414" y="468787"/>
                  <a:pt x="384414" y="495137"/>
                </a:cubicBezTo>
                <a:lnTo>
                  <a:pt x="384414" y="636292"/>
                </a:lnTo>
                <a:cubicBezTo>
                  <a:pt x="384414" y="662642"/>
                  <a:pt x="363053" y="684003"/>
                  <a:pt x="336703" y="684003"/>
                </a:cubicBezTo>
                <a:cubicBezTo>
                  <a:pt x="310354" y="684003"/>
                  <a:pt x="288993" y="662642"/>
                  <a:pt x="288993" y="636292"/>
                </a:cubicBezTo>
                <a:close/>
              </a:path>
            </a:pathLst>
          </a:custGeom>
          <a:solidFill>
            <a:schemeClr val="accent2">
              <a:lumMod val="50000"/>
              <a:alpha val="4000"/>
            </a:schemeClr>
          </a:solidFill>
          <a:ln w="1860" cap="flat">
            <a:solidFill>
              <a:schemeClr val="accent1">
                <a:lumMod val="60000"/>
                <a:lumOff val="40000"/>
                <a:alpha val="1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778746" y="216766"/>
            <a:ext cx="656710" cy="525001"/>
          </a:xfrm>
          <a:custGeom>
            <a:avLst/>
            <a:gdLst>
              <a:gd name="connsiteX0" fmla="*/ 217923 w 374713"/>
              <a:gd name="connsiteY0" fmla="*/ 153502 h 299561"/>
              <a:gd name="connsiteX1" fmla="*/ 206779 w 374713"/>
              <a:gd name="connsiteY1" fmla="*/ 153502 h 299561"/>
              <a:gd name="connsiteX2" fmla="*/ 204874 w 374713"/>
              <a:gd name="connsiteY2" fmla="*/ 151882 h 299561"/>
              <a:gd name="connsiteX3" fmla="*/ 200397 w 374713"/>
              <a:gd name="connsiteY3" fmla="*/ 141214 h 299561"/>
              <a:gd name="connsiteX4" fmla="*/ 200397 w 374713"/>
              <a:gd name="connsiteY4" fmla="*/ 139214 h 299561"/>
              <a:gd name="connsiteX5" fmla="*/ 208589 w 374713"/>
              <a:gd name="connsiteY5" fmla="*/ 131023 h 299561"/>
              <a:gd name="connsiteX6" fmla="*/ 208589 w 374713"/>
              <a:gd name="connsiteY6" fmla="*/ 108162 h 299561"/>
              <a:gd name="connsiteX7" fmla="*/ 191062 w 374713"/>
              <a:gd name="connsiteY7" fmla="*/ 90351 h 299561"/>
              <a:gd name="connsiteX8" fmla="*/ 179632 w 374713"/>
              <a:gd name="connsiteY8" fmla="*/ 85683 h 299561"/>
              <a:gd name="connsiteX9" fmla="*/ 179632 w 374713"/>
              <a:gd name="connsiteY9" fmla="*/ 85683 h 299561"/>
              <a:gd name="connsiteX10" fmla="*/ 168107 w 374713"/>
              <a:gd name="connsiteY10" fmla="*/ 90351 h 299561"/>
              <a:gd name="connsiteX11" fmla="*/ 159916 w 374713"/>
              <a:gd name="connsiteY11" fmla="*/ 98637 h 299561"/>
              <a:gd name="connsiteX12" fmla="*/ 157820 w 374713"/>
              <a:gd name="connsiteY12" fmla="*/ 98637 h 299561"/>
              <a:gd name="connsiteX13" fmla="*/ 147247 w 374713"/>
              <a:gd name="connsiteY13" fmla="*/ 94161 h 299561"/>
              <a:gd name="connsiteX14" fmla="*/ 145723 w 374713"/>
              <a:gd name="connsiteY14" fmla="*/ 92446 h 299561"/>
              <a:gd name="connsiteX15" fmla="*/ 145723 w 374713"/>
              <a:gd name="connsiteY15" fmla="*/ 80826 h 299561"/>
              <a:gd name="connsiteX16" fmla="*/ 129531 w 374713"/>
              <a:gd name="connsiteY16" fmla="*/ 64729 h 299561"/>
              <a:gd name="connsiteX17" fmla="*/ 104576 w 374713"/>
              <a:gd name="connsiteY17" fmla="*/ 64729 h 299561"/>
              <a:gd name="connsiteX18" fmla="*/ 88383 w 374713"/>
              <a:gd name="connsiteY18" fmla="*/ 80826 h 299561"/>
              <a:gd name="connsiteX19" fmla="*/ 88383 w 374713"/>
              <a:gd name="connsiteY19" fmla="*/ 92351 h 299561"/>
              <a:gd name="connsiteX20" fmla="*/ 86859 w 374713"/>
              <a:gd name="connsiteY20" fmla="*/ 94065 h 299561"/>
              <a:gd name="connsiteX21" fmla="*/ 76191 w 374713"/>
              <a:gd name="connsiteY21" fmla="*/ 98542 h 299561"/>
              <a:gd name="connsiteX22" fmla="*/ 74191 w 374713"/>
              <a:gd name="connsiteY22" fmla="*/ 98542 h 299561"/>
              <a:gd name="connsiteX23" fmla="*/ 65904 w 374713"/>
              <a:gd name="connsiteY23" fmla="*/ 90351 h 299561"/>
              <a:gd name="connsiteX24" fmla="*/ 54474 w 374713"/>
              <a:gd name="connsiteY24" fmla="*/ 85683 h 299561"/>
              <a:gd name="connsiteX25" fmla="*/ 54474 w 374713"/>
              <a:gd name="connsiteY25" fmla="*/ 85683 h 299561"/>
              <a:gd name="connsiteX26" fmla="*/ 43044 w 374713"/>
              <a:gd name="connsiteY26" fmla="*/ 90351 h 299561"/>
              <a:gd name="connsiteX27" fmla="*/ 25423 w 374713"/>
              <a:gd name="connsiteY27" fmla="*/ 107972 h 299561"/>
              <a:gd name="connsiteX28" fmla="*/ 25423 w 374713"/>
              <a:gd name="connsiteY28" fmla="*/ 130832 h 299561"/>
              <a:gd name="connsiteX29" fmla="*/ 33614 w 374713"/>
              <a:gd name="connsiteY29" fmla="*/ 139024 h 299561"/>
              <a:gd name="connsiteX30" fmla="*/ 33614 w 374713"/>
              <a:gd name="connsiteY30" fmla="*/ 141024 h 299561"/>
              <a:gd name="connsiteX31" fmla="*/ 29137 w 374713"/>
              <a:gd name="connsiteY31" fmla="*/ 151692 h 299561"/>
              <a:gd name="connsiteX32" fmla="*/ 27232 w 374713"/>
              <a:gd name="connsiteY32" fmla="*/ 153311 h 299561"/>
              <a:gd name="connsiteX33" fmla="*/ 15993 w 374713"/>
              <a:gd name="connsiteY33" fmla="*/ 153311 h 299561"/>
              <a:gd name="connsiteX34" fmla="*/ -199 w 374713"/>
              <a:gd name="connsiteY34" fmla="*/ 169504 h 299561"/>
              <a:gd name="connsiteX35" fmla="*/ -199 w 374713"/>
              <a:gd name="connsiteY35" fmla="*/ 195126 h 299561"/>
              <a:gd name="connsiteX36" fmla="*/ 15993 w 374713"/>
              <a:gd name="connsiteY36" fmla="*/ 211223 h 299561"/>
              <a:gd name="connsiteX37" fmla="*/ 27042 w 374713"/>
              <a:gd name="connsiteY37" fmla="*/ 211223 h 299561"/>
              <a:gd name="connsiteX38" fmla="*/ 28756 w 374713"/>
              <a:gd name="connsiteY38" fmla="*/ 212366 h 299561"/>
              <a:gd name="connsiteX39" fmla="*/ 33519 w 374713"/>
              <a:gd name="connsiteY39" fmla="*/ 223701 h 299561"/>
              <a:gd name="connsiteX40" fmla="*/ 33519 w 374713"/>
              <a:gd name="connsiteY40" fmla="*/ 225320 h 299561"/>
              <a:gd name="connsiteX41" fmla="*/ 25613 w 374713"/>
              <a:gd name="connsiteY41" fmla="*/ 233321 h 299561"/>
              <a:gd name="connsiteX42" fmla="*/ 25613 w 374713"/>
              <a:gd name="connsiteY42" fmla="*/ 256181 h 299561"/>
              <a:gd name="connsiteX43" fmla="*/ 43044 w 374713"/>
              <a:gd name="connsiteY43" fmla="*/ 273802 h 299561"/>
              <a:gd name="connsiteX44" fmla="*/ 54474 w 374713"/>
              <a:gd name="connsiteY44" fmla="*/ 278470 h 299561"/>
              <a:gd name="connsiteX45" fmla="*/ 54474 w 374713"/>
              <a:gd name="connsiteY45" fmla="*/ 278470 h 299561"/>
              <a:gd name="connsiteX46" fmla="*/ 65904 w 374713"/>
              <a:gd name="connsiteY46" fmla="*/ 273802 h 299561"/>
              <a:gd name="connsiteX47" fmla="*/ 73810 w 374713"/>
              <a:gd name="connsiteY47" fmla="*/ 265897 h 299561"/>
              <a:gd name="connsiteX48" fmla="*/ 75334 w 374713"/>
              <a:gd name="connsiteY48" fmla="*/ 265897 h 299561"/>
              <a:gd name="connsiteX49" fmla="*/ 87240 w 374713"/>
              <a:gd name="connsiteY49" fmla="*/ 270849 h 299561"/>
              <a:gd name="connsiteX50" fmla="*/ 88383 w 374713"/>
              <a:gd name="connsiteY50" fmla="*/ 272564 h 299561"/>
              <a:gd name="connsiteX51" fmla="*/ 88383 w 374713"/>
              <a:gd name="connsiteY51" fmla="*/ 283327 h 299561"/>
              <a:gd name="connsiteX52" fmla="*/ 104575 w 374713"/>
              <a:gd name="connsiteY52" fmla="*/ 299520 h 299561"/>
              <a:gd name="connsiteX53" fmla="*/ 129531 w 374713"/>
              <a:gd name="connsiteY53" fmla="*/ 299520 h 299561"/>
              <a:gd name="connsiteX54" fmla="*/ 145723 w 374713"/>
              <a:gd name="connsiteY54" fmla="*/ 283327 h 299561"/>
              <a:gd name="connsiteX55" fmla="*/ 145723 w 374713"/>
              <a:gd name="connsiteY55" fmla="*/ 272278 h 299561"/>
              <a:gd name="connsiteX56" fmla="*/ 146771 w 374713"/>
              <a:gd name="connsiteY56" fmla="*/ 270564 h 299561"/>
              <a:gd name="connsiteX57" fmla="*/ 158677 w 374713"/>
              <a:gd name="connsiteY57" fmla="*/ 265516 h 299561"/>
              <a:gd name="connsiteX58" fmla="*/ 160297 w 374713"/>
              <a:gd name="connsiteY58" fmla="*/ 265516 h 299561"/>
              <a:gd name="connsiteX59" fmla="*/ 168107 w 374713"/>
              <a:gd name="connsiteY59" fmla="*/ 273421 h 299561"/>
              <a:gd name="connsiteX60" fmla="*/ 179537 w 374713"/>
              <a:gd name="connsiteY60" fmla="*/ 278089 h 299561"/>
              <a:gd name="connsiteX61" fmla="*/ 179537 w 374713"/>
              <a:gd name="connsiteY61" fmla="*/ 278089 h 299561"/>
              <a:gd name="connsiteX62" fmla="*/ 191063 w 374713"/>
              <a:gd name="connsiteY62" fmla="*/ 273421 h 299561"/>
              <a:gd name="connsiteX63" fmla="*/ 208684 w 374713"/>
              <a:gd name="connsiteY63" fmla="*/ 255800 h 299561"/>
              <a:gd name="connsiteX64" fmla="*/ 213351 w 374713"/>
              <a:gd name="connsiteY64" fmla="*/ 244370 h 299561"/>
              <a:gd name="connsiteX65" fmla="*/ 208684 w 374713"/>
              <a:gd name="connsiteY65" fmla="*/ 232845 h 299561"/>
              <a:gd name="connsiteX66" fmla="*/ 200683 w 374713"/>
              <a:gd name="connsiteY66" fmla="*/ 224939 h 299561"/>
              <a:gd name="connsiteX67" fmla="*/ 200683 w 374713"/>
              <a:gd name="connsiteY67" fmla="*/ 223320 h 299561"/>
              <a:gd name="connsiteX68" fmla="*/ 205540 w 374713"/>
              <a:gd name="connsiteY68" fmla="*/ 211509 h 299561"/>
              <a:gd name="connsiteX69" fmla="*/ 207255 w 374713"/>
              <a:gd name="connsiteY69" fmla="*/ 210366 h 299561"/>
              <a:gd name="connsiteX70" fmla="*/ 218209 w 374713"/>
              <a:gd name="connsiteY70" fmla="*/ 210366 h 299561"/>
              <a:gd name="connsiteX71" fmla="*/ 234401 w 374713"/>
              <a:gd name="connsiteY71" fmla="*/ 194269 h 299561"/>
              <a:gd name="connsiteX72" fmla="*/ 234401 w 374713"/>
              <a:gd name="connsiteY72" fmla="*/ 169694 h 299561"/>
              <a:gd name="connsiteX73" fmla="*/ 218211 w 374713"/>
              <a:gd name="connsiteY73" fmla="*/ 153499 h 299561"/>
              <a:gd name="connsiteX74" fmla="*/ 217923 w 374713"/>
              <a:gd name="connsiteY74" fmla="*/ 153502 h 299561"/>
              <a:gd name="connsiteX75" fmla="*/ 162297 w 374713"/>
              <a:gd name="connsiteY75" fmla="*/ 182077 h 299561"/>
              <a:gd name="connsiteX76" fmla="*/ 116958 w 374713"/>
              <a:gd name="connsiteY76" fmla="*/ 227415 h 299561"/>
              <a:gd name="connsiteX77" fmla="*/ 71619 w 374713"/>
              <a:gd name="connsiteY77" fmla="*/ 182076 h 299561"/>
              <a:gd name="connsiteX78" fmla="*/ 116958 w 374713"/>
              <a:gd name="connsiteY78" fmla="*/ 136737 h 299561"/>
              <a:gd name="connsiteX79" fmla="*/ 117053 w 374713"/>
              <a:gd name="connsiteY79" fmla="*/ 136738 h 299561"/>
              <a:gd name="connsiteX80" fmla="*/ 162297 w 374713"/>
              <a:gd name="connsiteY80" fmla="*/ 181981 h 299561"/>
              <a:gd name="connsiteX81" fmla="*/ 162297 w 374713"/>
              <a:gd name="connsiteY81" fmla="*/ 182172 h 299561"/>
              <a:gd name="connsiteX82" fmla="*/ 363084 w 374713"/>
              <a:gd name="connsiteY82" fmla="*/ 60823 h 299561"/>
              <a:gd name="connsiteX83" fmla="*/ 355369 w 374713"/>
              <a:gd name="connsiteY83" fmla="*/ 60823 h 299561"/>
              <a:gd name="connsiteX84" fmla="*/ 354035 w 374713"/>
              <a:gd name="connsiteY84" fmla="*/ 59680 h 299561"/>
              <a:gd name="connsiteX85" fmla="*/ 350987 w 374713"/>
              <a:gd name="connsiteY85" fmla="*/ 52441 h 299561"/>
              <a:gd name="connsiteX86" fmla="*/ 350987 w 374713"/>
              <a:gd name="connsiteY86" fmla="*/ 51012 h 299561"/>
              <a:gd name="connsiteX87" fmla="*/ 356512 w 374713"/>
              <a:gd name="connsiteY87" fmla="*/ 45393 h 299561"/>
              <a:gd name="connsiteX88" fmla="*/ 356739 w 374713"/>
              <a:gd name="connsiteY88" fmla="*/ 29903 h 299561"/>
              <a:gd name="connsiteX89" fmla="*/ 356512 w 374713"/>
              <a:gd name="connsiteY89" fmla="*/ 29676 h 299561"/>
              <a:gd name="connsiteX90" fmla="*/ 344415 w 374713"/>
              <a:gd name="connsiteY90" fmla="*/ 17580 h 299561"/>
              <a:gd name="connsiteX91" fmla="*/ 336604 w 374713"/>
              <a:gd name="connsiteY91" fmla="*/ 14341 h 299561"/>
              <a:gd name="connsiteX92" fmla="*/ 336605 w 374713"/>
              <a:gd name="connsiteY92" fmla="*/ 14341 h 299561"/>
              <a:gd name="connsiteX93" fmla="*/ 328699 w 374713"/>
              <a:gd name="connsiteY93" fmla="*/ 17580 h 299561"/>
              <a:gd name="connsiteX94" fmla="*/ 323079 w 374713"/>
              <a:gd name="connsiteY94" fmla="*/ 23200 h 299561"/>
              <a:gd name="connsiteX95" fmla="*/ 321650 w 374713"/>
              <a:gd name="connsiteY95" fmla="*/ 23200 h 299561"/>
              <a:gd name="connsiteX96" fmla="*/ 314316 w 374713"/>
              <a:gd name="connsiteY96" fmla="*/ 20152 h 299561"/>
              <a:gd name="connsiteX97" fmla="*/ 313268 w 374713"/>
              <a:gd name="connsiteY97" fmla="*/ 19008 h 299561"/>
              <a:gd name="connsiteX98" fmla="*/ 313268 w 374713"/>
              <a:gd name="connsiteY98" fmla="*/ 11103 h 299561"/>
              <a:gd name="connsiteX99" fmla="*/ 302315 w 374713"/>
              <a:gd name="connsiteY99" fmla="*/ -41 h 299561"/>
              <a:gd name="connsiteX100" fmla="*/ 302219 w 374713"/>
              <a:gd name="connsiteY100" fmla="*/ -41 h 299561"/>
              <a:gd name="connsiteX101" fmla="*/ 285074 w 374713"/>
              <a:gd name="connsiteY101" fmla="*/ -42 h 299561"/>
              <a:gd name="connsiteX102" fmla="*/ 273930 w 374713"/>
              <a:gd name="connsiteY102" fmla="*/ 11103 h 299561"/>
              <a:gd name="connsiteX103" fmla="*/ 273930 w 374713"/>
              <a:gd name="connsiteY103" fmla="*/ 19008 h 299561"/>
              <a:gd name="connsiteX104" fmla="*/ 272882 w 374713"/>
              <a:gd name="connsiteY104" fmla="*/ 20152 h 299561"/>
              <a:gd name="connsiteX105" fmla="*/ 265548 w 374713"/>
              <a:gd name="connsiteY105" fmla="*/ 23200 h 299561"/>
              <a:gd name="connsiteX106" fmla="*/ 264214 w 374713"/>
              <a:gd name="connsiteY106" fmla="*/ 23200 h 299561"/>
              <a:gd name="connsiteX107" fmla="*/ 258499 w 374713"/>
              <a:gd name="connsiteY107" fmla="*/ 17580 h 299561"/>
              <a:gd name="connsiteX108" fmla="*/ 250689 w 374713"/>
              <a:gd name="connsiteY108" fmla="*/ 14341 h 299561"/>
              <a:gd name="connsiteX109" fmla="*/ 250689 w 374713"/>
              <a:gd name="connsiteY109" fmla="*/ 14341 h 299561"/>
              <a:gd name="connsiteX110" fmla="*/ 242783 w 374713"/>
              <a:gd name="connsiteY110" fmla="*/ 17580 h 299561"/>
              <a:gd name="connsiteX111" fmla="*/ 230686 w 374713"/>
              <a:gd name="connsiteY111" fmla="*/ 29677 h 299561"/>
              <a:gd name="connsiteX112" fmla="*/ 230686 w 374713"/>
              <a:gd name="connsiteY112" fmla="*/ 45393 h 299561"/>
              <a:gd name="connsiteX113" fmla="*/ 236306 w 374713"/>
              <a:gd name="connsiteY113" fmla="*/ 51012 h 299561"/>
              <a:gd name="connsiteX114" fmla="*/ 236306 w 374713"/>
              <a:gd name="connsiteY114" fmla="*/ 52441 h 299561"/>
              <a:gd name="connsiteX115" fmla="*/ 233258 w 374713"/>
              <a:gd name="connsiteY115" fmla="*/ 59680 h 299561"/>
              <a:gd name="connsiteX116" fmla="*/ 232020 w 374713"/>
              <a:gd name="connsiteY116" fmla="*/ 60823 h 299561"/>
              <a:gd name="connsiteX117" fmla="*/ 224019 w 374713"/>
              <a:gd name="connsiteY117" fmla="*/ 60823 h 299561"/>
              <a:gd name="connsiteX118" fmla="*/ 212875 w 374713"/>
              <a:gd name="connsiteY118" fmla="*/ 71967 h 299561"/>
              <a:gd name="connsiteX119" fmla="*/ 212875 w 374713"/>
              <a:gd name="connsiteY119" fmla="*/ 89112 h 299561"/>
              <a:gd name="connsiteX120" fmla="*/ 224019 w 374713"/>
              <a:gd name="connsiteY120" fmla="*/ 99876 h 299561"/>
              <a:gd name="connsiteX121" fmla="*/ 231544 w 374713"/>
              <a:gd name="connsiteY121" fmla="*/ 99876 h 299561"/>
              <a:gd name="connsiteX122" fmla="*/ 232687 w 374713"/>
              <a:gd name="connsiteY122" fmla="*/ 100638 h 299561"/>
              <a:gd name="connsiteX123" fmla="*/ 236116 w 374713"/>
              <a:gd name="connsiteY123" fmla="*/ 108829 h 299561"/>
              <a:gd name="connsiteX124" fmla="*/ 236116 w 374713"/>
              <a:gd name="connsiteY124" fmla="*/ 109877 h 299561"/>
              <a:gd name="connsiteX125" fmla="*/ 230686 w 374713"/>
              <a:gd name="connsiteY125" fmla="*/ 115306 h 299561"/>
              <a:gd name="connsiteX126" fmla="*/ 230686 w 374713"/>
              <a:gd name="connsiteY126" fmla="*/ 131023 h 299561"/>
              <a:gd name="connsiteX127" fmla="*/ 243069 w 374713"/>
              <a:gd name="connsiteY127" fmla="*/ 143405 h 299561"/>
              <a:gd name="connsiteX128" fmla="*/ 250975 w 374713"/>
              <a:gd name="connsiteY128" fmla="*/ 146644 h 299561"/>
              <a:gd name="connsiteX129" fmla="*/ 250975 w 374713"/>
              <a:gd name="connsiteY129" fmla="*/ 146644 h 299561"/>
              <a:gd name="connsiteX130" fmla="*/ 258785 w 374713"/>
              <a:gd name="connsiteY130" fmla="*/ 143405 h 299561"/>
              <a:gd name="connsiteX131" fmla="*/ 264214 w 374713"/>
              <a:gd name="connsiteY131" fmla="*/ 138071 h 299561"/>
              <a:gd name="connsiteX132" fmla="*/ 265262 w 374713"/>
              <a:gd name="connsiteY132" fmla="*/ 138071 h 299561"/>
              <a:gd name="connsiteX133" fmla="*/ 273454 w 374713"/>
              <a:gd name="connsiteY133" fmla="*/ 141500 h 299561"/>
              <a:gd name="connsiteX134" fmla="*/ 274216 w 374713"/>
              <a:gd name="connsiteY134" fmla="*/ 142738 h 299561"/>
              <a:gd name="connsiteX135" fmla="*/ 274216 w 374713"/>
              <a:gd name="connsiteY135" fmla="*/ 150168 h 299561"/>
              <a:gd name="connsiteX136" fmla="*/ 285360 w 374713"/>
              <a:gd name="connsiteY136" fmla="*/ 161217 h 299561"/>
              <a:gd name="connsiteX137" fmla="*/ 302505 w 374713"/>
              <a:gd name="connsiteY137" fmla="*/ 161217 h 299561"/>
              <a:gd name="connsiteX138" fmla="*/ 313554 w 374713"/>
              <a:gd name="connsiteY138" fmla="*/ 150168 h 299561"/>
              <a:gd name="connsiteX139" fmla="*/ 313554 w 374713"/>
              <a:gd name="connsiteY139" fmla="*/ 142738 h 299561"/>
              <a:gd name="connsiteX140" fmla="*/ 314316 w 374713"/>
              <a:gd name="connsiteY140" fmla="*/ 141500 h 299561"/>
              <a:gd name="connsiteX141" fmla="*/ 322507 w 374713"/>
              <a:gd name="connsiteY141" fmla="*/ 138071 h 299561"/>
              <a:gd name="connsiteX142" fmla="*/ 323651 w 374713"/>
              <a:gd name="connsiteY142" fmla="*/ 138071 h 299561"/>
              <a:gd name="connsiteX143" fmla="*/ 328985 w 374713"/>
              <a:gd name="connsiteY143" fmla="*/ 143405 h 299561"/>
              <a:gd name="connsiteX144" fmla="*/ 336890 w 374713"/>
              <a:gd name="connsiteY144" fmla="*/ 146644 h 299561"/>
              <a:gd name="connsiteX145" fmla="*/ 336890 w 374713"/>
              <a:gd name="connsiteY145" fmla="*/ 146644 h 299561"/>
              <a:gd name="connsiteX146" fmla="*/ 344701 w 374713"/>
              <a:gd name="connsiteY146" fmla="*/ 143405 h 299561"/>
              <a:gd name="connsiteX147" fmla="*/ 356798 w 374713"/>
              <a:gd name="connsiteY147" fmla="*/ 131308 h 299561"/>
              <a:gd name="connsiteX148" fmla="*/ 360131 w 374713"/>
              <a:gd name="connsiteY148" fmla="*/ 123498 h 299561"/>
              <a:gd name="connsiteX149" fmla="*/ 356798 w 374713"/>
              <a:gd name="connsiteY149" fmla="*/ 115592 h 299561"/>
              <a:gd name="connsiteX150" fmla="*/ 351368 w 374713"/>
              <a:gd name="connsiteY150" fmla="*/ 110163 h 299561"/>
              <a:gd name="connsiteX151" fmla="*/ 351368 w 374713"/>
              <a:gd name="connsiteY151" fmla="*/ 109115 h 299561"/>
              <a:gd name="connsiteX152" fmla="*/ 354702 w 374713"/>
              <a:gd name="connsiteY152" fmla="*/ 100924 h 299561"/>
              <a:gd name="connsiteX153" fmla="*/ 355845 w 374713"/>
              <a:gd name="connsiteY153" fmla="*/ 100161 h 299561"/>
              <a:gd name="connsiteX154" fmla="*/ 363465 w 374713"/>
              <a:gd name="connsiteY154" fmla="*/ 100161 h 299561"/>
              <a:gd name="connsiteX155" fmla="*/ 374514 w 374713"/>
              <a:gd name="connsiteY155" fmla="*/ 89112 h 299561"/>
              <a:gd name="connsiteX156" fmla="*/ 374514 w 374713"/>
              <a:gd name="connsiteY156" fmla="*/ 71967 h 299561"/>
              <a:gd name="connsiteX157" fmla="*/ 363567 w 374713"/>
              <a:gd name="connsiteY157" fmla="*/ 60817 h 299561"/>
              <a:gd name="connsiteX158" fmla="*/ 363084 w 374713"/>
              <a:gd name="connsiteY158" fmla="*/ 60823 h 299561"/>
              <a:gd name="connsiteX159" fmla="*/ 324984 w 374713"/>
              <a:gd name="connsiteY159" fmla="*/ 80540 h 299561"/>
              <a:gd name="connsiteX160" fmla="*/ 293837 w 374713"/>
              <a:gd name="connsiteY160" fmla="*/ 111687 h 299561"/>
              <a:gd name="connsiteX161" fmla="*/ 262690 w 374713"/>
              <a:gd name="connsiteY161" fmla="*/ 80540 h 299561"/>
              <a:gd name="connsiteX162" fmla="*/ 293837 w 374713"/>
              <a:gd name="connsiteY162" fmla="*/ 49393 h 299561"/>
              <a:gd name="connsiteX163" fmla="*/ 293932 w 374713"/>
              <a:gd name="connsiteY163" fmla="*/ 49393 h 299561"/>
              <a:gd name="connsiteX164" fmla="*/ 324795 w 374713"/>
              <a:gd name="connsiteY164" fmla="*/ 80632 h 299561"/>
              <a:gd name="connsiteX165" fmla="*/ 324793 w 374713"/>
              <a:gd name="connsiteY165" fmla="*/ 80826 h 299561"/>
            </a:gdLst>
            <a:rect l="l" t="t" r="r" b="b"/>
            <a:pathLst>
              <a:path w="374713" h="299561">
                <a:moveTo>
                  <a:pt x="217923" y="153502"/>
                </a:moveTo>
                <a:lnTo>
                  <a:pt x="206779" y="153502"/>
                </a:lnTo>
                <a:cubicBezTo>
                  <a:pt x="205868" y="153413"/>
                  <a:pt x="205108" y="152767"/>
                  <a:pt x="204874" y="151882"/>
                </a:cubicBezTo>
                <a:cubicBezTo>
                  <a:pt x="203620" y="148231"/>
                  <a:pt x="202124" y="144667"/>
                  <a:pt x="200397" y="141214"/>
                </a:cubicBezTo>
                <a:cubicBezTo>
                  <a:pt x="199995" y="140608"/>
                  <a:pt x="199995" y="139820"/>
                  <a:pt x="200397" y="139214"/>
                </a:cubicBezTo>
                <a:lnTo>
                  <a:pt x="208589" y="131023"/>
                </a:lnTo>
                <a:cubicBezTo>
                  <a:pt x="214834" y="124682"/>
                  <a:pt x="214834" y="114503"/>
                  <a:pt x="208589" y="108162"/>
                </a:cubicBezTo>
                <a:lnTo>
                  <a:pt x="191062" y="90351"/>
                </a:lnTo>
                <a:cubicBezTo>
                  <a:pt x="188012" y="87355"/>
                  <a:pt x="183907" y="85679"/>
                  <a:pt x="179632" y="85683"/>
                </a:cubicBezTo>
                <a:lnTo>
                  <a:pt x="179632" y="85683"/>
                </a:lnTo>
                <a:cubicBezTo>
                  <a:pt x="175329" y="85674"/>
                  <a:pt x="171192" y="87350"/>
                  <a:pt x="168107" y="90351"/>
                </a:cubicBezTo>
                <a:lnTo>
                  <a:pt x="159916" y="98637"/>
                </a:lnTo>
                <a:cubicBezTo>
                  <a:pt x="159249" y="99304"/>
                  <a:pt x="158201" y="98637"/>
                  <a:pt x="157820" y="98637"/>
                </a:cubicBezTo>
                <a:cubicBezTo>
                  <a:pt x="154400" y="96911"/>
                  <a:pt x="150868" y="95415"/>
                  <a:pt x="147247" y="94161"/>
                </a:cubicBezTo>
                <a:cubicBezTo>
                  <a:pt x="146414" y="93993"/>
                  <a:pt x="145792" y="93294"/>
                  <a:pt x="145723" y="92446"/>
                </a:cubicBezTo>
                <a:lnTo>
                  <a:pt x="145723" y="80826"/>
                </a:lnTo>
                <a:cubicBezTo>
                  <a:pt x="145671" y="71920"/>
                  <a:pt x="138437" y="64728"/>
                  <a:pt x="129531" y="64729"/>
                </a:cubicBezTo>
                <a:lnTo>
                  <a:pt x="104576" y="64729"/>
                </a:lnTo>
                <a:cubicBezTo>
                  <a:pt x="95670" y="64728"/>
                  <a:pt x="88435" y="71920"/>
                  <a:pt x="88383" y="80826"/>
                </a:cubicBezTo>
                <a:lnTo>
                  <a:pt x="88383" y="92351"/>
                </a:lnTo>
                <a:cubicBezTo>
                  <a:pt x="88314" y="93199"/>
                  <a:pt x="87693" y="93898"/>
                  <a:pt x="86859" y="94065"/>
                </a:cubicBezTo>
                <a:cubicBezTo>
                  <a:pt x="83208" y="95320"/>
                  <a:pt x="79644" y="96815"/>
                  <a:pt x="76191" y="98542"/>
                </a:cubicBezTo>
                <a:cubicBezTo>
                  <a:pt x="76191" y="98542"/>
                  <a:pt x="74857" y="99114"/>
                  <a:pt x="74191" y="98542"/>
                </a:cubicBezTo>
                <a:lnTo>
                  <a:pt x="65904" y="90351"/>
                </a:lnTo>
                <a:cubicBezTo>
                  <a:pt x="62854" y="87355"/>
                  <a:pt x="58749" y="85679"/>
                  <a:pt x="54474" y="85683"/>
                </a:cubicBezTo>
                <a:lnTo>
                  <a:pt x="54474" y="85683"/>
                </a:lnTo>
                <a:cubicBezTo>
                  <a:pt x="50199" y="85679"/>
                  <a:pt x="46094" y="87355"/>
                  <a:pt x="43044" y="90351"/>
                </a:cubicBezTo>
                <a:lnTo>
                  <a:pt x="25423" y="107972"/>
                </a:lnTo>
                <a:cubicBezTo>
                  <a:pt x="19126" y="114291"/>
                  <a:pt x="19126" y="124513"/>
                  <a:pt x="25423" y="130832"/>
                </a:cubicBezTo>
                <a:lnTo>
                  <a:pt x="33614" y="139024"/>
                </a:lnTo>
                <a:cubicBezTo>
                  <a:pt x="33971" y="139642"/>
                  <a:pt x="33971" y="140405"/>
                  <a:pt x="33614" y="141024"/>
                </a:cubicBezTo>
                <a:cubicBezTo>
                  <a:pt x="31887" y="144477"/>
                  <a:pt x="30392" y="148040"/>
                  <a:pt x="29137" y="151692"/>
                </a:cubicBezTo>
                <a:cubicBezTo>
                  <a:pt x="29137" y="151692"/>
                  <a:pt x="28471" y="153311"/>
                  <a:pt x="27232" y="153311"/>
                </a:cubicBezTo>
                <a:lnTo>
                  <a:pt x="15993" y="153311"/>
                </a:lnTo>
                <a:cubicBezTo>
                  <a:pt x="7050" y="153311"/>
                  <a:pt x="-199" y="160561"/>
                  <a:pt x="-199" y="169504"/>
                </a:cubicBezTo>
                <a:lnTo>
                  <a:pt x="-199" y="195126"/>
                </a:lnTo>
                <a:cubicBezTo>
                  <a:pt x="-147" y="204031"/>
                  <a:pt x="7087" y="211223"/>
                  <a:pt x="15993" y="211223"/>
                </a:cubicBezTo>
                <a:lnTo>
                  <a:pt x="27042" y="211223"/>
                </a:lnTo>
                <a:cubicBezTo>
                  <a:pt x="27788" y="211235"/>
                  <a:pt x="28458" y="211682"/>
                  <a:pt x="28756" y="212366"/>
                </a:cubicBezTo>
                <a:cubicBezTo>
                  <a:pt x="30085" y="216248"/>
                  <a:pt x="31677" y="220035"/>
                  <a:pt x="33519" y="223701"/>
                </a:cubicBezTo>
                <a:cubicBezTo>
                  <a:pt x="33884" y="224179"/>
                  <a:pt x="33884" y="224842"/>
                  <a:pt x="33519" y="225320"/>
                </a:cubicBezTo>
                <a:lnTo>
                  <a:pt x="25613" y="233321"/>
                </a:lnTo>
                <a:cubicBezTo>
                  <a:pt x="19316" y="239640"/>
                  <a:pt x="19316" y="249862"/>
                  <a:pt x="25613" y="256181"/>
                </a:cubicBezTo>
                <a:lnTo>
                  <a:pt x="43044" y="273802"/>
                </a:lnTo>
                <a:cubicBezTo>
                  <a:pt x="46094" y="276798"/>
                  <a:pt x="50199" y="278474"/>
                  <a:pt x="54474" y="278470"/>
                </a:cubicBezTo>
                <a:lnTo>
                  <a:pt x="54474" y="278470"/>
                </a:lnTo>
                <a:cubicBezTo>
                  <a:pt x="58753" y="278495"/>
                  <a:pt x="62866" y="276815"/>
                  <a:pt x="65904" y="273802"/>
                </a:cubicBezTo>
                <a:lnTo>
                  <a:pt x="73810" y="265897"/>
                </a:lnTo>
                <a:cubicBezTo>
                  <a:pt x="74244" y="265508"/>
                  <a:pt x="74900" y="265508"/>
                  <a:pt x="75334" y="265897"/>
                </a:cubicBezTo>
                <a:cubicBezTo>
                  <a:pt x="79208" y="267766"/>
                  <a:pt x="83183" y="269420"/>
                  <a:pt x="87240" y="270849"/>
                </a:cubicBezTo>
                <a:cubicBezTo>
                  <a:pt x="87941" y="271127"/>
                  <a:pt x="88396" y="271810"/>
                  <a:pt x="88383" y="272564"/>
                </a:cubicBezTo>
                <a:lnTo>
                  <a:pt x="88383" y="283327"/>
                </a:lnTo>
                <a:cubicBezTo>
                  <a:pt x="88383" y="292270"/>
                  <a:pt x="95632" y="299520"/>
                  <a:pt x="104575" y="299520"/>
                </a:cubicBezTo>
                <a:lnTo>
                  <a:pt x="129531" y="299520"/>
                </a:lnTo>
                <a:cubicBezTo>
                  <a:pt x="138474" y="299520"/>
                  <a:pt x="145723" y="292270"/>
                  <a:pt x="145723" y="283327"/>
                </a:cubicBezTo>
                <a:lnTo>
                  <a:pt x="145723" y="272278"/>
                </a:lnTo>
                <a:cubicBezTo>
                  <a:pt x="145666" y="271541"/>
                  <a:pt x="146089" y="270849"/>
                  <a:pt x="146771" y="270564"/>
                </a:cubicBezTo>
                <a:cubicBezTo>
                  <a:pt x="150859" y="269177"/>
                  <a:pt x="154839" y="267490"/>
                  <a:pt x="158677" y="265516"/>
                </a:cubicBezTo>
                <a:cubicBezTo>
                  <a:pt x="159173" y="265205"/>
                  <a:pt x="159802" y="265205"/>
                  <a:pt x="160297" y="265516"/>
                </a:cubicBezTo>
                <a:lnTo>
                  <a:pt x="168107" y="273421"/>
                </a:lnTo>
                <a:cubicBezTo>
                  <a:pt x="171157" y="276417"/>
                  <a:pt x="175262" y="278093"/>
                  <a:pt x="179537" y="278089"/>
                </a:cubicBezTo>
                <a:lnTo>
                  <a:pt x="179537" y="278089"/>
                </a:lnTo>
                <a:cubicBezTo>
                  <a:pt x="183843" y="278108"/>
                  <a:pt x="187983" y="276431"/>
                  <a:pt x="191063" y="273421"/>
                </a:cubicBezTo>
                <a:lnTo>
                  <a:pt x="208684" y="255800"/>
                </a:lnTo>
                <a:cubicBezTo>
                  <a:pt x="211697" y="252762"/>
                  <a:pt x="213376" y="248649"/>
                  <a:pt x="213351" y="244370"/>
                </a:cubicBezTo>
                <a:cubicBezTo>
                  <a:pt x="213381" y="240062"/>
                  <a:pt x="211702" y="235918"/>
                  <a:pt x="208684" y="232845"/>
                </a:cubicBezTo>
                <a:lnTo>
                  <a:pt x="200683" y="224939"/>
                </a:lnTo>
                <a:cubicBezTo>
                  <a:pt x="200318" y="224461"/>
                  <a:pt x="200318" y="223798"/>
                  <a:pt x="200683" y="223320"/>
                </a:cubicBezTo>
                <a:cubicBezTo>
                  <a:pt x="202578" y="219502"/>
                  <a:pt x="204201" y="215555"/>
                  <a:pt x="205540" y="211509"/>
                </a:cubicBezTo>
                <a:cubicBezTo>
                  <a:pt x="205794" y="210788"/>
                  <a:pt x="206493" y="210323"/>
                  <a:pt x="207255" y="210366"/>
                </a:cubicBezTo>
                <a:lnTo>
                  <a:pt x="218209" y="210366"/>
                </a:lnTo>
                <a:cubicBezTo>
                  <a:pt x="227115" y="210366"/>
                  <a:pt x="234349" y="203174"/>
                  <a:pt x="234401" y="194269"/>
                </a:cubicBezTo>
                <a:lnTo>
                  <a:pt x="234401" y="169694"/>
                </a:lnTo>
                <a:cubicBezTo>
                  <a:pt x="234403" y="160751"/>
                  <a:pt x="227154" y="153500"/>
                  <a:pt x="218211" y="153499"/>
                </a:cubicBezTo>
                <a:cubicBezTo>
                  <a:pt x="218115" y="153499"/>
                  <a:pt x="218019" y="153500"/>
                  <a:pt x="217923" y="153502"/>
                </a:cubicBezTo>
                <a:close/>
                <a:moveTo>
                  <a:pt x="162297" y="182077"/>
                </a:moveTo>
                <a:cubicBezTo>
                  <a:pt x="162297" y="207117"/>
                  <a:pt x="141998" y="227415"/>
                  <a:pt x="116958" y="227415"/>
                </a:cubicBezTo>
                <a:cubicBezTo>
                  <a:pt x="91918" y="227415"/>
                  <a:pt x="71619" y="207116"/>
                  <a:pt x="71619" y="182076"/>
                </a:cubicBezTo>
                <a:cubicBezTo>
                  <a:pt x="71619" y="157036"/>
                  <a:pt x="91918" y="136737"/>
                  <a:pt x="116958" y="136737"/>
                </a:cubicBezTo>
                <a:cubicBezTo>
                  <a:pt x="116990" y="136737"/>
                  <a:pt x="117021" y="136737"/>
                  <a:pt x="117053" y="136738"/>
                </a:cubicBezTo>
                <a:cubicBezTo>
                  <a:pt x="142041" y="136737"/>
                  <a:pt x="162297" y="156993"/>
                  <a:pt x="162297" y="181981"/>
                </a:cubicBezTo>
                <a:cubicBezTo>
                  <a:pt x="162297" y="182045"/>
                  <a:pt x="162297" y="182108"/>
                  <a:pt x="162297" y="182172"/>
                </a:cubicBezTo>
                <a:close/>
                <a:moveTo>
                  <a:pt x="363084" y="60823"/>
                </a:moveTo>
                <a:lnTo>
                  <a:pt x="355369" y="60823"/>
                </a:lnTo>
                <a:cubicBezTo>
                  <a:pt x="354511" y="60823"/>
                  <a:pt x="354131" y="59966"/>
                  <a:pt x="354035" y="59680"/>
                </a:cubicBezTo>
                <a:cubicBezTo>
                  <a:pt x="353176" y="57204"/>
                  <a:pt x="352158" y="54786"/>
                  <a:pt x="350987" y="52441"/>
                </a:cubicBezTo>
                <a:cubicBezTo>
                  <a:pt x="350685" y="52013"/>
                  <a:pt x="350685" y="51441"/>
                  <a:pt x="350987" y="51012"/>
                </a:cubicBezTo>
                <a:lnTo>
                  <a:pt x="356512" y="45393"/>
                </a:lnTo>
                <a:cubicBezTo>
                  <a:pt x="360852" y="41178"/>
                  <a:pt x="360953" y="34243"/>
                  <a:pt x="356739" y="29903"/>
                </a:cubicBezTo>
                <a:cubicBezTo>
                  <a:pt x="356664" y="29827"/>
                  <a:pt x="356589" y="29751"/>
                  <a:pt x="356512" y="29676"/>
                </a:cubicBezTo>
                <a:lnTo>
                  <a:pt x="344415" y="17580"/>
                </a:lnTo>
                <a:cubicBezTo>
                  <a:pt x="342338" y="15516"/>
                  <a:pt x="339532" y="14353"/>
                  <a:pt x="336604" y="14341"/>
                </a:cubicBezTo>
                <a:lnTo>
                  <a:pt x="336605" y="14341"/>
                </a:lnTo>
                <a:cubicBezTo>
                  <a:pt x="333654" y="14378"/>
                  <a:pt x="330827" y="15536"/>
                  <a:pt x="328699" y="17580"/>
                </a:cubicBezTo>
                <a:lnTo>
                  <a:pt x="323079" y="23200"/>
                </a:lnTo>
                <a:cubicBezTo>
                  <a:pt x="322643" y="23476"/>
                  <a:pt x="322086" y="23476"/>
                  <a:pt x="321650" y="23200"/>
                </a:cubicBezTo>
                <a:cubicBezTo>
                  <a:pt x="319273" y="22029"/>
                  <a:pt x="316823" y="21011"/>
                  <a:pt x="314316" y="20152"/>
                </a:cubicBezTo>
                <a:cubicBezTo>
                  <a:pt x="314316" y="20152"/>
                  <a:pt x="313268" y="20152"/>
                  <a:pt x="313268" y="19008"/>
                </a:cubicBezTo>
                <a:lnTo>
                  <a:pt x="313268" y="11103"/>
                </a:lnTo>
                <a:cubicBezTo>
                  <a:pt x="313321" y="5001"/>
                  <a:pt x="308417" y="12"/>
                  <a:pt x="302315" y="-41"/>
                </a:cubicBezTo>
                <a:cubicBezTo>
                  <a:pt x="302283" y="-41"/>
                  <a:pt x="302251" y="-41"/>
                  <a:pt x="302219" y="-41"/>
                </a:cubicBezTo>
                <a:lnTo>
                  <a:pt x="285074" y="-42"/>
                </a:lnTo>
                <a:cubicBezTo>
                  <a:pt x="278919" y="-42"/>
                  <a:pt x="273930" y="4948"/>
                  <a:pt x="273930" y="11103"/>
                </a:cubicBezTo>
                <a:lnTo>
                  <a:pt x="273930" y="19008"/>
                </a:lnTo>
                <a:cubicBezTo>
                  <a:pt x="273930" y="19770"/>
                  <a:pt x="273168" y="20056"/>
                  <a:pt x="272882" y="20152"/>
                </a:cubicBezTo>
                <a:cubicBezTo>
                  <a:pt x="270382" y="21028"/>
                  <a:pt x="267933" y="22046"/>
                  <a:pt x="265548" y="23200"/>
                </a:cubicBezTo>
                <a:cubicBezTo>
                  <a:pt x="265548" y="23200"/>
                  <a:pt x="264595" y="23200"/>
                  <a:pt x="264214" y="23200"/>
                </a:cubicBezTo>
                <a:lnTo>
                  <a:pt x="258499" y="17580"/>
                </a:lnTo>
                <a:cubicBezTo>
                  <a:pt x="256422" y="15516"/>
                  <a:pt x="253617" y="14353"/>
                  <a:pt x="250689" y="14341"/>
                </a:cubicBezTo>
                <a:lnTo>
                  <a:pt x="250689" y="14341"/>
                </a:lnTo>
                <a:cubicBezTo>
                  <a:pt x="247730" y="14338"/>
                  <a:pt x="244890" y="15502"/>
                  <a:pt x="242783" y="17580"/>
                </a:cubicBezTo>
                <a:lnTo>
                  <a:pt x="230686" y="29677"/>
                </a:lnTo>
                <a:cubicBezTo>
                  <a:pt x="226415" y="34045"/>
                  <a:pt x="226415" y="41025"/>
                  <a:pt x="230686" y="45393"/>
                </a:cubicBezTo>
                <a:lnTo>
                  <a:pt x="236306" y="51012"/>
                </a:lnTo>
                <a:cubicBezTo>
                  <a:pt x="236561" y="51455"/>
                  <a:pt x="236561" y="51999"/>
                  <a:pt x="236306" y="52441"/>
                </a:cubicBezTo>
                <a:cubicBezTo>
                  <a:pt x="235136" y="54786"/>
                  <a:pt x="234118" y="57204"/>
                  <a:pt x="233258" y="59680"/>
                </a:cubicBezTo>
                <a:cubicBezTo>
                  <a:pt x="233258" y="59680"/>
                  <a:pt x="233258" y="60823"/>
                  <a:pt x="232020" y="60823"/>
                </a:cubicBezTo>
                <a:lnTo>
                  <a:pt x="224019" y="60823"/>
                </a:lnTo>
                <a:cubicBezTo>
                  <a:pt x="217864" y="60823"/>
                  <a:pt x="212875" y="65813"/>
                  <a:pt x="212875" y="71967"/>
                </a:cubicBezTo>
                <a:lnTo>
                  <a:pt x="212875" y="89112"/>
                </a:lnTo>
                <a:cubicBezTo>
                  <a:pt x="213030" y="95140"/>
                  <a:pt x="217990" y="99930"/>
                  <a:pt x="224019" y="99876"/>
                </a:cubicBezTo>
                <a:lnTo>
                  <a:pt x="231544" y="99876"/>
                </a:lnTo>
                <a:cubicBezTo>
                  <a:pt x="232061" y="99810"/>
                  <a:pt x="232549" y="100135"/>
                  <a:pt x="232687" y="100638"/>
                </a:cubicBezTo>
                <a:cubicBezTo>
                  <a:pt x="233649" y="103440"/>
                  <a:pt x="234795" y="106177"/>
                  <a:pt x="236116" y="108829"/>
                </a:cubicBezTo>
                <a:cubicBezTo>
                  <a:pt x="236354" y="109138"/>
                  <a:pt x="236354" y="109568"/>
                  <a:pt x="236116" y="109877"/>
                </a:cubicBezTo>
                <a:lnTo>
                  <a:pt x="230686" y="115306"/>
                </a:lnTo>
                <a:cubicBezTo>
                  <a:pt x="226415" y="119674"/>
                  <a:pt x="226415" y="126654"/>
                  <a:pt x="230686" y="131023"/>
                </a:cubicBezTo>
                <a:lnTo>
                  <a:pt x="243069" y="143405"/>
                </a:lnTo>
                <a:cubicBezTo>
                  <a:pt x="245163" y="145501"/>
                  <a:pt x="248012" y="146668"/>
                  <a:pt x="250975" y="146644"/>
                </a:cubicBezTo>
                <a:lnTo>
                  <a:pt x="250975" y="146644"/>
                </a:lnTo>
                <a:cubicBezTo>
                  <a:pt x="253911" y="146675"/>
                  <a:pt x="256733" y="145505"/>
                  <a:pt x="258785" y="143405"/>
                </a:cubicBezTo>
                <a:lnTo>
                  <a:pt x="264214" y="138071"/>
                </a:lnTo>
                <a:cubicBezTo>
                  <a:pt x="264214" y="138071"/>
                  <a:pt x="264977" y="138071"/>
                  <a:pt x="265262" y="138071"/>
                </a:cubicBezTo>
                <a:cubicBezTo>
                  <a:pt x="267915" y="139392"/>
                  <a:pt x="270651" y="140537"/>
                  <a:pt x="273454" y="141500"/>
                </a:cubicBezTo>
                <a:cubicBezTo>
                  <a:pt x="273949" y="141704"/>
                  <a:pt x="274256" y="142204"/>
                  <a:pt x="274216" y="142738"/>
                </a:cubicBezTo>
                <a:lnTo>
                  <a:pt x="274216" y="150168"/>
                </a:lnTo>
                <a:cubicBezTo>
                  <a:pt x="274268" y="156285"/>
                  <a:pt x="279242" y="161217"/>
                  <a:pt x="285360" y="161217"/>
                </a:cubicBezTo>
                <a:lnTo>
                  <a:pt x="302505" y="161217"/>
                </a:lnTo>
                <a:cubicBezTo>
                  <a:pt x="308607" y="161217"/>
                  <a:pt x="313554" y="156270"/>
                  <a:pt x="313554" y="150168"/>
                </a:cubicBezTo>
                <a:lnTo>
                  <a:pt x="313554" y="142738"/>
                </a:lnTo>
                <a:cubicBezTo>
                  <a:pt x="313563" y="142217"/>
                  <a:pt x="313855" y="141743"/>
                  <a:pt x="314316" y="141500"/>
                </a:cubicBezTo>
                <a:cubicBezTo>
                  <a:pt x="317131" y="140571"/>
                  <a:pt x="319870" y="139425"/>
                  <a:pt x="322507" y="138071"/>
                </a:cubicBezTo>
                <a:cubicBezTo>
                  <a:pt x="322507" y="138071"/>
                  <a:pt x="323269" y="138071"/>
                  <a:pt x="323651" y="138071"/>
                </a:cubicBezTo>
                <a:lnTo>
                  <a:pt x="328985" y="143405"/>
                </a:lnTo>
                <a:cubicBezTo>
                  <a:pt x="331085" y="145492"/>
                  <a:pt x="333929" y="146657"/>
                  <a:pt x="336890" y="146644"/>
                </a:cubicBezTo>
                <a:lnTo>
                  <a:pt x="336890" y="146644"/>
                </a:lnTo>
                <a:cubicBezTo>
                  <a:pt x="339827" y="146675"/>
                  <a:pt x="342648" y="145505"/>
                  <a:pt x="344701" y="143405"/>
                </a:cubicBezTo>
                <a:lnTo>
                  <a:pt x="356798" y="131308"/>
                </a:lnTo>
                <a:cubicBezTo>
                  <a:pt x="358905" y="129253"/>
                  <a:pt x="360105" y="126441"/>
                  <a:pt x="360131" y="123498"/>
                </a:cubicBezTo>
                <a:cubicBezTo>
                  <a:pt x="360109" y="120525"/>
                  <a:pt x="358910" y="117683"/>
                  <a:pt x="356798" y="115592"/>
                </a:cubicBezTo>
                <a:lnTo>
                  <a:pt x="351368" y="110163"/>
                </a:lnTo>
                <a:cubicBezTo>
                  <a:pt x="351130" y="109854"/>
                  <a:pt x="351130" y="109424"/>
                  <a:pt x="351368" y="109115"/>
                </a:cubicBezTo>
                <a:cubicBezTo>
                  <a:pt x="352618" y="106443"/>
                  <a:pt x="353731" y="103709"/>
                  <a:pt x="354702" y="100924"/>
                </a:cubicBezTo>
                <a:cubicBezTo>
                  <a:pt x="354871" y="100443"/>
                  <a:pt x="355337" y="100133"/>
                  <a:pt x="355845" y="100161"/>
                </a:cubicBezTo>
                <a:lnTo>
                  <a:pt x="363465" y="100161"/>
                </a:lnTo>
                <a:cubicBezTo>
                  <a:pt x="369567" y="100161"/>
                  <a:pt x="374514" y="95215"/>
                  <a:pt x="374514" y="89112"/>
                </a:cubicBezTo>
                <a:lnTo>
                  <a:pt x="374514" y="71967"/>
                </a:lnTo>
                <a:cubicBezTo>
                  <a:pt x="374570" y="65866"/>
                  <a:pt x="369669" y="60873"/>
                  <a:pt x="363567" y="60817"/>
                </a:cubicBezTo>
                <a:cubicBezTo>
                  <a:pt x="363406" y="60816"/>
                  <a:pt x="363245" y="60818"/>
                  <a:pt x="363084" y="60823"/>
                </a:cubicBezTo>
                <a:close/>
                <a:moveTo>
                  <a:pt x="324984" y="80540"/>
                </a:moveTo>
                <a:cubicBezTo>
                  <a:pt x="324984" y="97742"/>
                  <a:pt x="311039" y="111687"/>
                  <a:pt x="293837" y="111687"/>
                </a:cubicBezTo>
                <a:cubicBezTo>
                  <a:pt x="276635" y="111687"/>
                  <a:pt x="262690" y="97742"/>
                  <a:pt x="262690" y="80540"/>
                </a:cubicBezTo>
                <a:cubicBezTo>
                  <a:pt x="262691" y="63338"/>
                  <a:pt x="276636" y="49393"/>
                  <a:pt x="293837" y="49393"/>
                </a:cubicBezTo>
                <a:cubicBezTo>
                  <a:pt x="293869" y="49393"/>
                  <a:pt x="293901" y="49393"/>
                  <a:pt x="293932" y="49393"/>
                </a:cubicBezTo>
                <a:cubicBezTo>
                  <a:pt x="311081" y="49497"/>
                  <a:pt x="324899" y="63483"/>
                  <a:pt x="324795" y="80632"/>
                </a:cubicBezTo>
                <a:cubicBezTo>
                  <a:pt x="324795" y="80697"/>
                  <a:pt x="324794" y="80761"/>
                  <a:pt x="324793" y="80826"/>
                </a:cubicBezTo>
                <a:close/>
              </a:path>
            </a:pathLst>
          </a:custGeom>
          <a:solidFill>
            <a:schemeClr val="accent2">
              <a:lumMod val="50000"/>
              <a:alpha val="4000"/>
            </a:schemeClr>
          </a:solidFill>
          <a:ln w="1860" cap="flat">
            <a:solidFill>
              <a:schemeClr val="accent1">
                <a:lumMod val="60000"/>
                <a:lumOff val="40000"/>
                <a:alpha val="1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3113573" y="1774312"/>
            <a:ext cx="963493" cy="10097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000">
                <a:ln w="12700">
                  <a:noFill/>
                </a:ln>
                <a:gradFill>
                  <a:gsLst>
                    <a:gs pos="0">
                      <a:srgbClr val="7C8BFC">
                        <a:alpha val="100000"/>
                      </a:srgbClr>
                    </a:gs>
                    <a:gs pos="100000">
                      <a:srgbClr val="5B6EFB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204066" y="1758178"/>
            <a:ext cx="3007034" cy="10165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5B6E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市场需求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3113573" y="2915350"/>
            <a:ext cx="963493" cy="10097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000">
                <a:ln w="12700">
                  <a:noFill/>
                </a:ln>
                <a:gradFill>
                  <a:gsLst>
                    <a:gs pos="0">
                      <a:srgbClr val="7C8BFC">
                        <a:alpha val="100000"/>
                      </a:srgbClr>
                    </a:gs>
                    <a:gs pos="100000">
                      <a:srgbClr val="5B6EFB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204066" y="2899215"/>
            <a:ext cx="3007034" cy="10165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5B6E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提供的产品或服务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113573" y="4075707"/>
            <a:ext cx="963493" cy="10097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000">
                <a:ln w="12700">
                  <a:noFill/>
                </a:ln>
                <a:gradFill>
                  <a:gsLst>
                    <a:gs pos="0">
                      <a:srgbClr val="7C8BFC">
                        <a:alpha val="100000"/>
                      </a:srgbClr>
                    </a:gs>
                    <a:gs pos="100000">
                      <a:srgbClr val="5B6EFB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4204066" y="4059572"/>
            <a:ext cx="3007034" cy="10165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5B6E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团队介绍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675373" y="1774312"/>
            <a:ext cx="963493" cy="10097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000">
                <a:ln w="12700">
                  <a:noFill/>
                </a:ln>
                <a:gradFill>
                  <a:gsLst>
                    <a:gs pos="0">
                      <a:srgbClr val="7C8BFC">
                        <a:alpha val="100000"/>
                      </a:srgbClr>
                    </a:gs>
                    <a:gs pos="100000">
                      <a:srgbClr val="5B6EFB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765866" y="1758178"/>
            <a:ext cx="3007034" cy="10165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5B6E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成本效益分析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7675373" y="2915350"/>
            <a:ext cx="963493" cy="10097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000">
                <a:ln w="12700">
                  <a:noFill/>
                </a:ln>
                <a:gradFill>
                  <a:gsLst>
                    <a:gs pos="0">
                      <a:srgbClr val="7C8BFC">
                        <a:alpha val="100000"/>
                      </a:srgbClr>
                    </a:gs>
                    <a:gs pos="100000">
                      <a:srgbClr val="5B6EFB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8765866" y="2899215"/>
            <a:ext cx="3007034" cy="10165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5B6E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未来规划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1274284" y="2698905"/>
            <a:ext cx="861853" cy="14714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5400">
                <a:ln w="12700">
                  <a:noFill/>
                </a:ln>
                <a:gradFill>
                  <a:gsLst>
                    <a:gs pos="0">
                      <a:srgbClr val="7C8BFC">
                        <a:alpha val="100000"/>
                      </a:srgbClr>
                    </a:gs>
                    <a:gs pos="100000">
                      <a:srgbClr val="5B6EFB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352755" y="957372"/>
            <a:ext cx="923330" cy="4954559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rIns="0" bIns="0" rtlCol="0" anchor="t"/>
          <a:lstStyle/>
          <a:p>
            <a:pPr algn="ctr"/>
            <a:r>
              <a:rPr kumimoji="1" lang="en-US" altLang="zh-CN" sz="6000">
                <a:ln w="12700">
                  <a:noFill/>
                </a:ln>
                <a:solidFill>
                  <a:srgbClr val="BDC5FD">
                    <a:alpha val="20000"/>
                  </a:srgbClr>
                </a:solidFill>
                <a:latin typeface="OPPOSans H"/>
                <a:ea typeface="OPPOSans H"/>
                <a:cs typeface="OPPOSans H"/>
              </a:rPr>
              <a:t>CONTENTS</a:t>
            </a:r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35000"/>
          </a:blip>
          <a:srcRect l="4489" t="8337" r="12489" b="8337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8414427" y="0"/>
            <a:ext cx="3780430" cy="6858000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07492" y="996474"/>
            <a:ext cx="10577016" cy="4865053"/>
          </a:xfrm>
          <a:prstGeom prst="roundRect">
            <a:avLst>
              <a:gd name="adj" fmla="val 0"/>
            </a:avLst>
          </a:prstGeom>
          <a:solidFill>
            <a:srgbClr val="FFFFFF">
              <a:alpha val="100000"/>
            </a:srgbClr>
          </a:solidFill>
          <a:ln w="19050" cap="sq">
            <a:noFill/>
            <a:miter/>
          </a:ln>
          <a:effectLst>
            <a:outerShdw dist="38100" blurRad="368300" dir="5400000" sx="100000" sy="100000" kx="0" ky="0" algn="t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966101" y="6230006"/>
            <a:ext cx="149774" cy="149774"/>
          </a:xfrm>
          <a:prstGeom prst="diamond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309333" y="6230006"/>
            <a:ext cx="149774" cy="149774"/>
          </a:xfrm>
          <a:prstGeom prst="diamond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652566" y="6230006"/>
            <a:ext cx="149774" cy="149774"/>
          </a:xfrm>
          <a:prstGeom prst="diamond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36239" y="6230006"/>
            <a:ext cx="149774" cy="149774"/>
          </a:xfrm>
          <a:prstGeom prst="diamond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79471" y="6230006"/>
            <a:ext cx="149774" cy="149774"/>
          </a:xfrm>
          <a:prstGeom prst="diamond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522704" y="6230006"/>
            <a:ext cx="149774" cy="149774"/>
          </a:xfrm>
          <a:prstGeom prst="diamond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9389660" y="6174104"/>
            <a:ext cx="1966101" cy="149774"/>
          </a:xfrm>
          <a:custGeom>
            <a:avLst/>
            <a:gdLst>
              <a:gd name="connsiteX0" fmla="*/ 1891214 w 1966101"/>
              <a:gd name="connsiteY0" fmla="*/ 0 h 149774"/>
              <a:gd name="connsiteX1" fmla="*/ 1966101 w 1966101"/>
              <a:gd name="connsiteY1" fmla="*/ 74887 h 149774"/>
              <a:gd name="connsiteX2" fmla="*/ 1891214 w 1966101"/>
              <a:gd name="connsiteY2" fmla="*/ 149774 h 149774"/>
              <a:gd name="connsiteX3" fmla="*/ 1816327 w 1966101"/>
              <a:gd name="connsiteY3" fmla="*/ 74887 h 149774"/>
              <a:gd name="connsiteX4" fmla="*/ 1547981 w 1966101"/>
              <a:gd name="connsiteY4" fmla="*/ 0 h 149774"/>
              <a:gd name="connsiteX5" fmla="*/ 1622868 w 1966101"/>
              <a:gd name="connsiteY5" fmla="*/ 74887 h 149774"/>
              <a:gd name="connsiteX6" fmla="*/ 1547981 w 1966101"/>
              <a:gd name="connsiteY6" fmla="*/ 149774 h 149774"/>
              <a:gd name="connsiteX7" fmla="*/ 1473094 w 1966101"/>
              <a:gd name="connsiteY7" fmla="*/ 74887 h 149774"/>
              <a:gd name="connsiteX8" fmla="*/ 1204749 w 1966101"/>
              <a:gd name="connsiteY8" fmla="*/ 0 h 149774"/>
              <a:gd name="connsiteX9" fmla="*/ 1279636 w 1966101"/>
              <a:gd name="connsiteY9" fmla="*/ 74887 h 149774"/>
              <a:gd name="connsiteX10" fmla="*/ 1204749 w 1966101"/>
              <a:gd name="connsiteY10" fmla="*/ 149774 h 149774"/>
              <a:gd name="connsiteX11" fmla="*/ 1129862 w 1966101"/>
              <a:gd name="connsiteY11" fmla="*/ 74887 h 149774"/>
              <a:gd name="connsiteX12" fmla="*/ 761352 w 1966101"/>
              <a:gd name="connsiteY12" fmla="*/ 0 h 149774"/>
              <a:gd name="connsiteX13" fmla="*/ 836239 w 1966101"/>
              <a:gd name="connsiteY13" fmla="*/ 74887 h 149774"/>
              <a:gd name="connsiteX14" fmla="*/ 761352 w 1966101"/>
              <a:gd name="connsiteY14" fmla="*/ 149774 h 149774"/>
              <a:gd name="connsiteX15" fmla="*/ 686465 w 1966101"/>
              <a:gd name="connsiteY15" fmla="*/ 74887 h 149774"/>
              <a:gd name="connsiteX16" fmla="*/ 418119 w 1966101"/>
              <a:gd name="connsiteY16" fmla="*/ 0 h 149774"/>
              <a:gd name="connsiteX17" fmla="*/ 493006 w 1966101"/>
              <a:gd name="connsiteY17" fmla="*/ 74887 h 149774"/>
              <a:gd name="connsiteX18" fmla="*/ 418119 w 1966101"/>
              <a:gd name="connsiteY18" fmla="*/ 149774 h 149774"/>
              <a:gd name="connsiteX19" fmla="*/ 343232 w 1966101"/>
              <a:gd name="connsiteY19" fmla="*/ 74887 h 149774"/>
              <a:gd name="connsiteX20" fmla="*/ 74887 w 1966101"/>
              <a:gd name="connsiteY20" fmla="*/ 0 h 149774"/>
              <a:gd name="connsiteX21" fmla="*/ 149774 w 1966101"/>
              <a:gd name="connsiteY21" fmla="*/ 74887 h 149774"/>
              <a:gd name="connsiteX22" fmla="*/ 74887 w 1966101"/>
              <a:gd name="connsiteY22" fmla="*/ 149774 h 149774"/>
              <a:gd name="connsiteX23" fmla="*/ 0 w 1966101"/>
              <a:gd name="connsiteY23" fmla="*/ 74887 h 149774"/>
            </a:gdLst>
            <a:rect l="l" t="t" r="r" b="b"/>
            <a:pathLst>
              <a:path w="1966101" h="149774">
                <a:moveTo>
                  <a:pt x="1891214" y="0"/>
                </a:moveTo>
                <a:lnTo>
                  <a:pt x="1966101" y="74887"/>
                </a:lnTo>
                <a:lnTo>
                  <a:pt x="1891214" y="149774"/>
                </a:lnTo>
                <a:lnTo>
                  <a:pt x="1816327" y="74887"/>
                </a:lnTo>
                <a:close/>
                <a:moveTo>
                  <a:pt x="1547981" y="0"/>
                </a:moveTo>
                <a:lnTo>
                  <a:pt x="1622868" y="74887"/>
                </a:lnTo>
                <a:lnTo>
                  <a:pt x="1547981" y="149774"/>
                </a:lnTo>
                <a:lnTo>
                  <a:pt x="1473094" y="74887"/>
                </a:lnTo>
                <a:close/>
                <a:moveTo>
                  <a:pt x="1204749" y="0"/>
                </a:moveTo>
                <a:lnTo>
                  <a:pt x="1279636" y="74887"/>
                </a:lnTo>
                <a:lnTo>
                  <a:pt x="1204749" y="149774"/>
                </a:lnTo>
                <a:lnTo>
                  <a:pt x="1129862" y="74887"/>
                </a:lnTo>
                <a:close/>
                <a:moveTo>
                  <a:pt x="761352" y="0"/>
                </a:moveTo>
                <a:lnTo>
                  <a:pt x="836239" y="74887"/>
                </a:lnTo>
                <a:lnTo>
                  <a:pt x="761352" y="149774"/>
                </a:lnTo>
                <a:lnTo>
                  <a:pt x="686465" y="74887"/>
                </a:lnTo>
                <a:close/>
                <a:moveTo>
                  <a:pt x="418119" y="0"/>
                </a:moveTo>
                <a:lnTo>
                  <a:pt x="493006" y="74887"/>
                </a:lnTo>
                <a:lnTo>
                  <a:pt x="418119" y="149774"/>
                </a:lnTo>
                <a:lnTo>
                  <a:pt x="343232" y="74887"/>
                </a:lnTo>
                <a:close/>
                <a:moveTo>
                  <a:pt x="74887" y="0"/>
                </a:moveTo>
                <a:lnTo>
                  <a:pt x="149774" y="74887"/>
                </a:lnTo>
                <a:lnTo>
                  <a:pt x="74887" y="149774"/>
                </a:lnTo>
                <a:lnTo>
                  <a:pt x="0" y="74887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9656612" y="408060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414048" y="350569"/>
            <a:ext cx="103822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2024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3304401" y="559630"/>
            <a:ext cx="5107169" cy="6836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253579" y="5203902"/>
            <a:ext cx="5115606" cy="4273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150727" y="1500399"/>
            <a:ext cx="2882012" cy="14465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8800">
                <a:ln w="12700">
                  <a:noFill/>
                </a:ln>
                <a:solidFill>
                  <a:srgbClr val="5B6E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179471" y="2805391"/>
            <a:ext cx="5667644" cy="20859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市场需求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318180" y="4891325"/>
            <a:ext cx="5259776" cy="7213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7284557" y="1352245"/>
            <a:ext cx="3756717" cy="3997216"/>
          </a:xfrm>
          <a:custGeom>
            <a:avLst/>
            <a:gdLst>
              <a:gd name="connsiteX0" fmla="*/ 650626 w 3756717"/>
              <a:gd name="connsiteY0" fmla="*/ 0 h 3997216"/>
              <a:gd name="connsiteX1" fmla="*/ 3756717 w 3756717"/>
              <a:gd name="connsiteY1" fmla="*/ 0 h 3997216"/>
              <a:gd name="connsiteX2" fmla="*/ 3756717 w 3756717"/>
              <a:gd name="connsiteY2" fmla="*/ 3346590 h 3997216"/>
              <a:gd name="connsiteX3" fmla="*/ 3106091 w 3756717"/>
              <a:gd name="connsiteY3" fmla="*/ 3997216 h 3997216"/>
              <a:gd name="connsiteX4" fmla="*/ 0 w 3756717"/>
              <a:gd name="connsiteY4" fmla="*/ 3997216 h 3997216"/>
              <a:gd name="connsiteX5" fmla="*/ 0 w 3756717"/>
              <a:gd name="connsiteY5" fmla="*/ 650626 h 3997216"/>
              <a:gd name="connsiteX6" fmla="*/ 650626 w 3756717"/>
              <a:gd name="connsiteY6" fmla="*/ 0 h 3997216"/>
            </a:gdLst>
            <a:rect l="l" t="t" r="r" b="b"/>
            <a:pathLst>
              <a:path w="3756717" h="3997216">
                <a:moveTo>
                  <a:pt x="650626" y="0"/>
                </a:moveTo>
                <a:lnTo>
                  <a:pt x="3756717" y="0"/>
                </a:lnTo>
                <a:lnTo>
                  <a:pt x="3756717" y="3346590"/>
                </a:lnTo>
                <a:cubicBezTo>
                  <a:pt x="3756717" y="3705921"/>
                  <a:pt x="3465422" y="3997216"/>
                  <a:pt x="3106091" y="3997216"/>
                </a:cubicBezTo>
                <a:lnTo>
                  <a:pt x="0" y="3997216"/>
                </a:lnTo>
                <a:lnTo>
                  <a:pt x="0" y="650626"/>
                </a:lnTo>
                <a:cubicBezTo>
                  <a:pt x="0" y="291295"/>
                  <a:pt x="291295" y="0"/>
                  <a:pt x="650626" y="0"/>
                </a:cubicBezTo>
                <a:close/>
              </a:path>
            </a:pathLst>
          </a:custGeom>
          <a:solidFill>
            <a:schemeClr val="accent1"/>
          </a:solidFill>
          <a:ln w="101600" cap="sq">
            <a:solidFill>
              <a:schemeClr val="bg1">
                <a:lumMod val="8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20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34846" t="6751" r="14081" b="5530"/>
          <a:stretch>
            <a:fillRect/>
          </a:stretch>
        </p:blipFill>
        <p:spPr>
          <a:xfrm rot="0" flipH="0" flipV="0">
            <a:off x="7284557" y="1352245"/>
            <a:ext cx="3756717" cy="3997216"/>
          </a:xfrm>
          <a:custGeom>
            <a:avLst/>
            <a:gdLst/>
            <a:rect l="l" t="t" r="r" b="b"/>
            <a:pathLst>
              <a:path w="3759200" h="4000500">
                <a:moveTo>
                  <a:pt x="650626" y="0"/>
                </a:moveTo>
                <a:lnTo>
                  <a:pt x="3756717" y="0"/>
                </a:lnTo>
                <a:lnTo>
                  <a:pt x="3756717" y="3346590"/>
                </a:lnTo>
                <a:cubicBezTo>
                  <a:pt x="3756717" y="3705921"/>
                  <a:pt x="3465422" y="3997216"/>
                  <a:pt x="3106091" y="3997216"/>
                </a:cubicBezTo>
                <a:lnTo>
                  <a:pt x="0" y="3997216"/>
                </a:lnTo>
                <a:lnTo>
                  <a:pt x="0" y="650626"/>
                </a:lnTo>
                <a:cubicBezTo>
                  <a:pt x="0" y="291295"/>
                  <a:pt x="291295" y="0"/>
                  <a:pt x="65062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 rot="0" flipH="0" flipV="0">
            <a:off x="3837610" y="-28331"/>
            <a:ext cx="2186953" cy="29790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8800">
                <a:ln w="12700">
                  <a:noFill/>
                </a:ln>
                <a:solidFill>
                  <a:srgbClr val="5B6E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pic>
        <p:nvPicPr>
          <p:cNvPr id="22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25400"/>
            <a:ext cx="1054100" cy="1054100"/>
          </a:xfrm>
          <a:prstGeom prst="rect">
            <a:avLst/>
          </a:prstGeom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366961" y="1736460"/>
            <a:ext cx="2600326" cy="28511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>
            <a:outerShdw dist="12700" blurRad="38100" dir="5400000" sx="100000" sy="100000" kx="0" ky="0" algn="ctr" rotWithShape="0">
              <a:srgbClr val="000000">
                <a:alpha val="15000"/>
              </a:srgbClr>
            </a:outerShdw>
          </a:effectLst>
        </p:spPr>
        <p:txBody>
          <a:bodyPr vert="horz" wrap="square" lIns="274320" tIns="731520" rIns="274320" bIns="4572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经济发展与生活品质提升促进户外运动流行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746943" y="1736462"/>
            <a:ext cx="2698114" cy="285115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254000" blurRad="762000" dir="5400000" sx="100000" sy="100000" kx="0" ky="0" algn="t" rotWithShape="0">
              <a:srgbClr val="000000">
                <a:alpha val="30000"/>
              </a:srgbClr>
            </a:outerShdw>
          </a:effectLst>
        </p:spPr>
        <p:txBody>
          <a:bodyPr vert="horz" wrap="square" lIns="274320" tIns="731520" rIns="274320" bIns="4572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我国户外运动市场规模持续扩大，参与人数增多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224714" y="1736459"/>
            <a:ext cx="2600326" cy="28511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>
            <a:outerShdw dist="12700" blurRad="38100" dir="5400000" sx="100000" sy="100000" kx="0" ky="0" algn="ctr" rotWithShape="0">
              <a:srgbClr val="000000">
                <a:alpha val="15000"/>
              </a:srgbClr>
            </a:outerShdw>
          </a:effectLst>
        </p:spPr>
        <p:txBody>
          <a:bodyPr vert="horz" wrap="square" lIns="274320" tIns="731520" rIns="274320" bIns="4572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户外运动成为一种时尚生活方式，市场潜力巨大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60400" y="5050163"/>
            <a:ext cx="10858500" cy="6345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户外运动市场概述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市场背景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 flipH="0" flipV="0">
            <a:off x="4045649" y="4822636"/>
            <a:ext cx="3779081" cy="254315"/>
          </a:xfrm>
          <a:prstGeom prst="trapezoid">
            <a:avLst>
              <a:gd name="adj" fmla="val 19690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8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578974" y="1300711"/>
            <a:ext cx="9034053" cy="13339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拓峰户外目标客户群体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497612" y="3013511"/>
            <a:ext cx="3344231" cy="3838520"/>
          </a:xfrm>
          <a:prstGeom prst="roundRect">
            <a:avLst>
              <a:gd name="adj" fmla="val 2882"/>
            </a:avLst>
          </a:prstGeom>
          <a:solidFill>
            <a:srgbClr val="FFFFFF">
              <a:alpha val="100000"/>
            </a:srgbClr>
          </a:solidFill>
          <a:ln w="12700" cap="flat">
            <a:noFill/>
            <a:miter/>
          </a:ln>
          <a:effectLst>
            <a:outerShdw dist="0" blurRad="127000" dir="0" sx="100000" sy="100000" kx="0" ky="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752072" y="3289300"/>
            <a:ext cx="2835311" cy="27388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热爱户外运动的人群，包括徒步、登山、露营、骑行等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096001" y="3008380"/>
            <a:ext cx="3344231" cy="3838520"/>
          </a:xfrm>
          <a:prstGeom prst="roundRect">
            <a:avLst>
              <a:gd name="adj" fmla="val 2882"/>
            </a:avLst>
          </a:prstGeom>
          <a:solidFill>
            <a:srgbClr val="FFFFFF">
              <a:alpha val="100000"/>
            </a:srgbClr>
          </a:solidFill>
          <a:ln w="12700" cap="flat">
            <a:noFill/>
            <a:miter/>
          </a:ln>
          <a:effectLst>
            <a:outerShdw dist="0" blurRad="127000" dir="0" sx="100000" sy="100000" kx="0" ky="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306721" y="3284786"/>
            <a:ext cx="2922792" cy="28381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对户外装备和服务需求日益增长，市场前景广阔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0" flipV="0">
            <a:off x="7677849" y="4949636"/>
            <a:ext cx="3779081" cy="254315"/>
          </a:xfrm>
          <a:prstGeom prst="trapezoid">
            <a:avLst>
              <a:gd name="adj" fmla="val 19690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8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0" y="6059351"/>
            <a:ext cx="12192000" cy="798649"/>
          </a:xfrm>
          <a:custGeom>
            <a:avLst/>
            <a:gdLst>
              <a:gd name="connsiteX0" fmla="*/ 0 w 12192000"/>
              <a:gd name="connsiteY0" fmla="*/ 0 h 798649"/>
              <a:gd name="connsiteX1" fmla="*/ 216556 w 12192000"/>
              <a:gd name="connsiteY1" fmla="*/ 47896 h 798649"/>
              <a:gd name="connsiteX2" fmla="*/ 6096001 w 12192000"/>
              <a:gd name="connsiteY2" fmla="*/ 606458 h 798649"/>
              <a:gd name="connsiteX3" fmla="*/ 11975446 w 12192000"/>
              <a:gd name="connsiteY3" fmla="*/ 47896 h 798649"/>
              <a:gd name="connsiteX4" fmla="*/ 12192000 w 12192000"/>
              <a:gd name="connsiteY4" fmla="*/ 1 h 798649"/>
              <a:gd name="connsiteX5" fmla="*/ 12192000 w 12192000"/>
              <a:gd name="connsiteY5" fmla="*/ 798649 h 798649"/>
              <a:gd name="connsiteX6" fmla="*/ 0 w 12192000"/>
              <a:gd name="connsiteY6" fmla="*/ 798649 h 798649"/>
            </a:gdLst>
            <a:rect l="l" t="t" r="r" b="b"/>
            <a:pathLst>
              <a:path w="12192000" h="798649">
                <a:moveTo>
                  <a:pt x="0" y="0"/>
                </a:moveTo>
                <a:lnTo>
                  <a:pt x="216556" y="47896"/>
                </a:lnTo>
                <a:cubicBezTo>
                  <a:pt x="1894877" y="400543"/>
                  <a:pt x="3918122" y="606458"/>
                  <a:pt x="6096001" y="606458"/>
                </a:cubicBezTo>
                <a:cubicBezTo>
                  <a:pt x="8273880" y="606458"/>
                  <a:pt x="10297125" y="400543"/>
                  <a:pt x="11975446" y="47896"/>
                </a:cubicBezTo>
                <a:lnTo>
                  <a:pt x="12192000" y="1"/>
                </a:lnTo>
                <a:lnTo>
                  <a:pt x="12192000" y="798649"/>
                </a:lnTo>
                <a:lnTo>
                  <a:pt x="0" y="798649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 w="12700" cap="flat">
            <a:noFill/>
            <a:miter/>
          </a:ln>
          <a:effectLst>
            <a:outerShdw dist="38100" blurRad="406400" dir="2700000" sx="100000" sy="100000" kx="0" ky="0" algn="t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目标市场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35000"/>
          </a:blip>
          <a:srcRect l="4489" t="8337" r="12489" b="8337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8414427" y="0"/>
            <a:ext cx="3780430" cy="6858000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07492" y="996474"/>
            <a:ext cx="10577016" cy="4865053"/>
          </a:xfrm>
          <a:prstGeom prst="roundRect">
            <a:avLst>
              <a:gd name="adj" fmla="val 0"/>
            </a:avLst>
          </a:prstGeom>
          <a:solidFill>
            <a:srgbClr val="FFFFFF">
              <a:alpha val="100000"/>
            </a:srgbClr>
          </a:solidFill>
          <a:ln w="19050" cap="sq">
            <a:noFill/>
            <a:miter/>
          </a:ln>
          <a:effectLst>
            <a:outerShdw dist="38100" blurRad="368300" dir="5400000" sx="100000" sy="100000" kx="0" ky="0" algn="t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966101" y="6230006"/>
            <a:ext cx="149774" cy="149774"/>
          </a:xfrm>
          <a:prstGeom prst="diamond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309333" y="6230006"/>
            <a:ext cx="149774" cy="149774"/>
          </a:xfrm>
          <a:prstGeom prst="diamond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652566" y="6230006"/>
            <a:ext cx="149774" cy="149774"/>
          </a:xfrm>
          <a:prstGeom prst="diamond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36239" y="6230006"/>
            <a:ext cx="149774" cy="149774"/>
          </a:xfrm>
          <a:prstGeom prst="diamond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79471" y="6230006"/>
            <a:ext cx="149774" cy="149774"/>
          </a:xfrm>
          <a:prstGeom prst="diamond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522704" y="6230006"/>
            <a:ext cx="149774" cy="149774"/>
          </a:xfrm>
          <a:prstGeom prst="diamond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9389660" y="6174104"/>
            <a:ext cx="1966101" cy="149774"/>
          </a:xfrm>
          <a:custGeom>
            <a:avLst/>
            <a:gdLst>
              <a:gd name="connsiteX0" fmla="*/ 1891214 w 1966101"/>
              <a:gd name="connsiteY0" fmla="*/ 0 h 149774"/>
              <a:gd name="connsiteX1" fmla="*/ 1966101 w 1966101"/>
              <a:gd name="connsiteY1" fmla="*/ 74887 h 149774"/>
              <a:gd name="connsiteX2" fmla="*/ 1891214 w 1966101"/>
              <a:gd name="connsiteY2" fmla="*/ 149774 h 149774"/>
              <a:gd name="connsiteX3" fmla="*/ 1816327 w 1966101"/>
              <a:gd name="connsiteY3" fmla="*/ 74887 h 149774"/>
              <a:gd name="connsiteX4" fmla="*/ 1547981 w 1966101"/>
              <a:gd name="connsiteY4" fmla="*/ 0 h 149774"/>
              <a:gd name="connsiteX5" fmla="*/ 1622868 w 1966101"/>
              <a:gd name="connsiteY5" fmla="*/ 74887 h 149774"/>
              <a:gd name="connsiteX6" fmla="*/ 1547981 w 1966101"/>
              <a:gd name="connsiteY6" fmla="*/ 149774 h 149774"/>
              <a:gd name="connsiteX7" fmla="*/ 1473094 w 1966101"/>
              <a:gd name="connsiteY7" fmla="*/ 74887 h 149774"/>
              <a:gd name="connsiteX8" fmla="*/ 1204749 w 1966101"/>
              <a:gd name="connsiteY8" fmla="*/ 0 h 149774"/>
              <a:gd name="connsiteX9" fmla="*/ 1279636 w 1966101"/>
              <a:gd name="connsiteY9" fmla="*/ 74887 h 149774"/>
              <a:gd name="connsiteX10" fmla="*/ 1204749 w 1966101"/>
              <a:gd name="connsiteY10" fmla="*/ 149774 h 149774"/>
              <a:gd name="connsiteX11" fmla="*/ 1129862 w 1966101"/>
              <a:gd name="connsiteY11" fmla="*/ 74887 h 149774"/>
              <a:gd name="connsiteX12" fmla="*/ 761352 w 1966101"/>
              <a:gd name="connsiteY12" fmla="*/ 0 h 149774"/>
              <a:gd name="connsiteX13" fmla="*/ 836239 w 1966101"/>
              <a:gd name="connsiteY13" fmla="*/ 74887 h 149774"/>
              <a:gd name="connsiteX14" fmla="*/ 761352 w 1966101"/>
              <a:gd name="connsiteY14" fmla="*/ 149774 h 149774"/>
              <a:gd name="connsiteX15" fmla="*/ 686465 w 1966101"/>
              <a:gd name="connsiteY15" fmla="*/ 74887 h 149774"/>
              <a:gd name="connsiteX16" fmla="*/ 418119 w 1966101"/>
              <a:gd name="connsiteY16" fmla="*/ 0 h 149774"/>
              <a:gd name="connsiteX17" fmla="*/ 493006 w 1966101"/>
              <a:gd name="connsiteY17" fmla="*/ 74887 h 149774"/>
              <a:gd name="connsiteX18" fmla="*/ 418119 w 1966101"/>
              <a:gd name="connsiteY18" fmla="*/ 149774 h 149774"/>
              <a:gd name="connsiteX19" fmla="*/ 343232 w 1966101"/>
              <a:gd name="connsiteY19" fmla="*/ 74887 h 149774"/>
              <a:gd name="connsiteX20" fmla="*/ 74887 w 1966101"/>
              <a:gd name="connsiteY20" fmla="*/ 0 h 149774"/>
              <a:gd name="connsiteX21" fmla="*/ 149774 w 1966101"/>
              <a:gd name="connsiteY21" fmla="*/ 74887 h 149774"/>
              <a:gd name="connsiteX22" fmla="*/ 74887 w 1966101"/>
              <a:gd name="connsiteY22" fmla="*/ 149774 h 149774"/>
              <a:gd name="connsiteX23" fmla="*/ 0 w 1966101"/>
              <a:gd name="connsiteY23" fmla="*/ 74887 h 149774"/>
            </a:gdLst>
            <a:rect l="l" t="t" r="r" b="b"/>
            <a:pathLst>
              <a:path w="1966101" h="149774">
                <a:moveTo>
                  <a:pt x="1891214" y="0"/>
                </a:moveTo>
                <a:lnTo>
                  <a:pt x="1966101" y="74887"/>
                </a:lnTo>
                <a:lnTo>
                  <a:pt x="1891214" y="149774"/>
                </a:lnTo>
                <a:lnTo>
                  <a:pt x="1816327" y="74887"/>
                </a:lnTo>
                <a:close/>
                <a:moveTo>
                  <a:pt x="1547981" y="0"/>
                </a:moveTo>
                <a:lnTo>
                  <a:pt x="1622868" y="74887"/>
                </a:lnTo>
                <a:lnTo>
                  <a:pt x="1547981" y="149774"/>
                </a:lnTo>
                <a:lnTo>
                  <a:pt x="1473094" y="74887"/>
                </a:lnTo>
                <a:close/>
                <a:moveTo>
                  <a:pt x="1204749" y="0"/>
                </a:moveTo>
                <a:lnTo>
                  <a:pt x="1279636" y="74887"/>
                </a:lnTo>
                <a:lnTo>
                  <a:pt x="1204749" y="149774"/>
                </a:lnTo>
                <a:lnTo>
                  <a:pt x="1129862" y="74887"/>
                </a:lnTo>
                <a:close/>
                <a:moveTo>
                  <a:pt x="761352" y="0"/>
                </a:moveTo>
                <a:lnTo>
                  <a:pt x="836239" y="74887"/>
                </a:lnTo>
                <a:lnTo>
                  <a:pt x="761352" y="149774"/>
                </a:lnTo>
                <a:lnTo>
                  <a:pt x="686465" y="74887"/>
                </a:lnTo>
                <a:close/>
                <a:moveTo>
                  <a:pt x="418119" y="0"/>
                </a:moveTo>
                <a:lnTo>
                  <a:pt x="493006" y="74887"/>
                </a:lnTo>
                <a:lnTo>
                  <a:pt x="418119" y="149774"/>
                </a:lnTo>
                <a:lnTo>
                  <a:pt x="343232" y="74887"/>
                </a:lnTo>
                <a:close/>
                <a:moveTo>
                  <a:pt x="74887" y="0"/>
                </a:moveTo>
                <a:lnTo>
                  <a:pt x="149774" y="74887"/>
                </a:lnTo>
                <a:lnTo>
                  <a:pt x="74887" y="149774"/>
                </a:lnTo>
                <a:lnTo>
                  <a:pt x="0" y="74887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9656612" y="408060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414048" y="350569"/>
            <a:ext cx="103822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2024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3304401" y="559630"/>
            <a:ext cx="5107169" cy="6836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253579" y="5203902"/>
            <a:ext cx="5115606" cy="4273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150727" y="1500399"/>
            <a:ext cx="2882012" cy="14465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8800">
                <a:ln w="12700">
                  <a:noFill/>
                </a:ln>
                <a:solidFill>
                  <a:srgbClr val="5B6E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179471" y="2805391"/>
            <a:ext cx="5667644" cy="20859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提供的产品或服务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318180" y="4891325"/>
            <a:ext cx="5259776" cy="7213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7284557" y="1352245"/>
            <a:ext cx="3756717" cy="3997216"/>
          </a:xfrm>
          <a:custGeom>
            <a:avLst/>
            <a:gdLst>
              <a:gd name="connsiteX0" fmla="*/ 650626 w 3756717"/>
              <a:gd name="connsiteY0" fmla="*/ 0 h 3997216"/>
              <a:gd name="connsiteX1" fmla="*/ 3756717 w 3756717"/>
              <a:gd name="connsiteY1" fmla="*/ 0 h 3997216"/>
              <a:gd name="connsiteX2" fmla="*/ 3756717 w 3756717"/>
              <a:gd name="connsiteY2" fmla="*/ 3346590 h 3997216"/>
              <a:gd name="connsiteX3" fmla="*/ 3106091 w 3756717"/>
              <a:gd name="connsiteY3" fmla="*/ 3997216 h 3997216"/>
              <a:gd name="connsiteX4" fmla="*/ 0 w 3756717"/>
              <a:gd name="connsiteY4" fmla="*/ 3997216 h 3997216"/>
              <a:gd name="connsiteX5" fmla="*/ 0 w 3756717"/>
              <a:gd name="connsiteY5" fmla="*/ 650626 h 3997216"/>
              <a:gd name="connsiteX6" fmla="*/ 650626 w 3756717"/>
              <a:gd name="connsiteY6" fmla="*/ 0 h 3997216"/>
            </a:gdLst>
            <a:rect l="l" t="t" r="r" b="b"/>
            <a:pathLst>
              <a:path w="3756717" h="3997216">
                <a:moveTo>
                  <a:pt x="650626" y="0"/>
                </a:moveTo>
                <a:lnTo>
                  <a:pt x="3756717" y="0"/>
                </a:lnTo>
                <a:lnTo>
                  <a:pt x="3756717" y="3346590"/>
                </a:lnTo>
                <a:cubicBezTo>
                  <a:pt x="3756717" y="3705921"/>
                  <a:pt x="3465422" y="3997216"/>
                  <a:pt x="3106091" y="3997216"/>
                </a:cubicBezTo>
                <a:lnTo>
                  <a:pt x="0" y="3997216"/>
                </a:lnTo>
                <a:lnTo>
                  <a:pt x="0" y="650626"/>
                </a:lnTo>
                <a:cubicBezTo>
                  <a:pt x="0" y="291295"/>
                  <a:pt x="291295" y="0"/>
                  <a:pt x="650626" y="0"/>
                </a:cubicBezTo>
                <a:close/>
              </a:path>
            </a:pathLst>
          </a:custGeom>
          <a:solidFill>
            <a:schemeClr val="accent1"/>
          </a:solidFill>
          <a:ln w="101600" cap="sq">
            <a:solidFill>
              <a:schemeClr val="bg1">
                <a:lumMod val="8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20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34846" t="6751" r="14081" b="5530"/>
          <a:stretch>
            <a:fillRect/>
          </a:stretch>
        </p:blipFill>
        <p:spPr>
          <a:xfrm rot="0" flipH="0" flipV="0">
            <a:off x="7284557" y="1352245"/>
            <a:ext cx="3756717" cy="3997216"/>
          </a:xfrm>
          <a:custGeom>
            <a:avLst/>
            <a:gdLst/>
            <a:rect l="l" t="t" r="r" b="b"/>
            <a:pathLst>
              <a:path w="3759200" h="4000500">
                <a:moveTo>
                  <a:pt x="650626" y="0"/>
                </a:moveTo>
                <a:lnTo>
                  <a:pt x="3756717" y="0"/>
                </a:lnTo>
                <a:lnTo>
                  <a:pt x="3756717" y="3346590"/>
                </a:lnTo>
                <a:cubicBezTo>
                  <a:pt x="3756717" y="3705921"/>
                  <a:pt x="3465422" y="3997216"/>
                  <a:pt x="3106091" y="3997216"/>
                </a:cubicBezTo>
                <a:lnTo>
                  <a:pt x="0" y="3997216"/>
                </a:lnTo>
                <a:lnTo>
                  <a:pt x="0" y="650626"/>
                </a:lnTo>
                <a:cubicBezTo>
                  <a:pt x="0" y="291295"/>
                  <a:pt x="291295" y="0"/>
                  <a:pt x="65062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 rot="0" flipH="0" flipV="0">
            <a:off x="3837610" y="-28331"/>
            <a:ext cx="2186953" cy="29790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8800">
                <a:ln w="12700">
                  <a:noFill/>
                </a:ln>
                <a:solidFill>
                  <a:srgbClr val="5B6E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pic>
        <p:nvPicPr>
          <p:cNvPr id="22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25400"/>
            <a:ext cx="1054100" cy="1054100"/>
          </a:xfrm>
          <a:prstGeom prst="rect">
            <a:avLst/>
          </a:prstGeom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1" flipV="1">
            <a:off x="10971354" y="1130300"/>
            <a:ext cx="547546" cy="438611"/>
          </a:xfrm>
          <a:custGeom>
            <a:avLst/>
            <a:gdLst>
              <a:gd name="T0" fmla="*/ 41 w 98"/>
              <a:gd name="T1" fmla="*/ 0 h 78"/>
              <a:gd name="T2" fmla="*/ 44 w 98"/>
              <a:gd name="T3" fmla="*/ 4 h 78"/>
              <a:gd name="T4" fmla="*/ 27 w 98"/>
              <a:gd name="T5" fmla="*/ 16 h 78"/>
              <a:gd name="T6" fmla="*/ 21 w 98"/>
              <a:gd name="T7" fmla="*/ 29 h 78"/>
              <a:gd name="T8" fmla="*/ 29 w 98"/>
              <a:gd name="T9" fmla="*/ 37 h 78"/>
              <a:gd name="T10" fmla="*/ 40 w 98"/>
              <a:gd name="T11" fmla="*/ 45 h 78"/>
              <a:gd name="T12" fmla="*/ 43 w 98"/>
              <a:gd name="T13" fmla="*/ 57 h 78"/>
              <a:gd name="T14" fmla="*/ 37 w 98"/>
              <a:gd name="T15" fmla="*/ 72 h 78"/>
              <a:gd name="T16" fmla="*/ 22 w 98"/>
              <a:gd name="T17" fmla="*/ 78 h 78"/>
              <a:gd name="T18" fmla="*/ 6 w 98"/>
              <a:gd name="T19" fmla="*/ 71 h 78"/>
              <a:gd name="T20" fmla="*/ 0 w 98"/>
              <a:gd name="T21" fmla="*/ 50 h 78"/>
              <a:gd name="T22" fmla="*/ 5 w 98"/>
              <a:gd name="T23" fmla="*/ 29 h 78"/>
              <a:gd name="T24" fmla="*/ 19 w 98"/>
              <a:gd name="T25" fmla="*/ 11 h 78"/>
              <a:gd name="T26" fmla="*/ 41 w 98"/>
              <a:gd name="T27" fmla="*/ 0 h 78"/>
              <a:gd name="T28" fmla="*/ 95 w 98"/>
              <a:gd name="T29" fmla="*/ 0 h 78"/>
              <a:gd name="T30" fmla="*/ 98 w 98"/>
              <a:gd name="T31" fmla="*/ 4 h 78"/>
              <a:gd name="T32" fmla="*/ 81 w 98"/>
              <a:gd name="T33" fmla="*/ 16 h 78"/>
              <a:gd name="T34" fmla="*/ 74 w 98"/>
              <a:gd name="T35" fmla="*/ 29 h 78"/>
              <a:gd name="T36" fmla="*/ 82 w 98"/>
              <a:gd name="T37" fmla="*/ 37 h 78"/>
              <a:gd name="T38" fmla="*/ 94 w 98"/>
              <a:gd name="T39" fmla="*/ 45 h 78"/>
              <a:gd name="T40" fmla="*/ 97 w 98"/>
              <a:gd name="T41" fmla="*/ 57 h 78"/>
              <a:gd name="T42" fmla="*/ 91 w 98"/>
              <a:gd name="T43" fmla="*/ 72 h 78"/>
              <a:gd name="T44" fmla="*/ 76 w 98"/>
              <a:gd name="T45" fmla="*/ 78 h 78"/>
              <a:gd name="T46" fmla="*/ 60 w 98"/>
              <a:gd name="T47" fmla="*/ 71 h 78"/>
              <a:gd name="T48" fmla="*/ 54 w 98"/>
              <a:gd name="T49" fmla="*/ 50 h 78"/>
              <a:gd name="T50" fmla="*/ 59 w 98"/>
              <a:gd name="T51" fmla="*/ 29 h 78"/>
              <a:gd name="T52" fmla="*/ 73 w 98"/>
              <a:gd name="T53" fmla="*/ 11 h 78"/>
              <a:gd name="T54" fmla="*/ 95 w 98"/>
              <a:gd name="T55" fmla="*/ 0 h 78"/>
            </a:gdLst>
            <a:rect l="0" t="0" r="r" b="b"/>
            <a:pathLst>
              <a:path w="98" h="78">
                <a:moveTo>
                  <a:pt x="41" y="0"/>
                </a:moveTo>
                <a:cubicBezTo>
                  <a:pt x="44" y="4"/>
                  <a:pt x="44" y="4"/>
                  <a:pt x="44" y="4"/>
                </a:cubicBezTo>
                <a:cubicBezTo>
                  <a:pt x="37" y="8"/>
                  <a:pt x="31" y="11"/>
                  <a:pt x="27" y="16"/>
                </a:cubicBezTo>
                <a:cubicBezTo>
                  <a:pt x="23" y="20"/>
                  <a:pt x="21" y="25"/>
                  <a:pt x="21" y="29"/>
                </a:cubicBezTo>
                <a:cubicBezTo>
                  <a:pt x="21" y="31"/>
                  <a:pt x="23" y="34"/>
                  <a:pt x="29" y="37"/>
                </a:cubicBezTo>
                <a:cubicBezTo>
                  <a:pt x="34" y="39"/>
                  <a:pt x="38" y="42"/>
                  <a:pt x="40" y="45"/>
                </a:cubicBezTo>
                <a:cubicBezTo>
                  <a:pt x="42" y="48"/>
                  <a:pt x="43" y="52"/>
                  <a:pt x="43" y="57"/>
                </a:cubicBezTo>
                <a:cubicBezTo>
                  <a:pt x="43" y="63"/>
                  <a:pt x="41" y="68"/>
                  <a:pt x="37" y="72"/>
                </a:cubicBezTo>
                <a:cubicBezTo>
                  <a:pt x="33" y="76"/>
                  <a:pt x="28" y="78"/>
                  <a:pt x="22" y="78"/>
                </a:cubicBezTo>
                <a:cubicBezTo>
                  <a:pt x="16" y="78"/>
                  <a:pt x="10" y="76"/>
                  <a:pt x="6" y="71"/>
                </a:cubicBezTo>
                <a:cubicBezTo>
                  <a:pt x="2" y="65"/>
                  <a:pt x="0" y="59"/>
                  <a:pt x="0" y="50"/>
                </a:cubicBezTo>
                <a:cubicBezTo>
                  <a:pt x="0" y="43"/>
                  <a:pt x="1" y="36"/>
                  <a:pt x="5" y="29"/>
                </a:cubicBezTo>
                <a:cubicBezTo>
                  <a:pt x="8" y="22"/>
                  <a:pt x="13" y="16"/>
                  <a:pt x="19" y="11"/>
                </a:cubicBezTo>
                <a:cubicBezTo>
                  <a:pt x="26" y="6"/>
                  <a:pt x="33" y="2"/>
                  <a:pt x="41" y="0"/>
                </a:cubicBezTo>
                <a:close/>
                <a:moveTo>
                  <a:pt x="95" y="0"/>
                </a:moveTo>
                <a:cubicBezTo>
                  <a:pt x="98" y="4"/>
                  <a:pt x="98" y="4"/>
                  <a:pt x="98" y="4"/>
                </a:cubicBezTo>
                <a:cubicBezTo>
                  <a:pt x="91" y="8"/>
                  <a:pt x="85" y="11"/>
                  <a:pt x="81" y="16"/>
                </a:cubicBezTo>
                <a:cubicBezTo>
                  <a:pt x="77" y="20"/>
                  <a:pt x="74" y="25"/>
                  <a:pt x="74" y="29"/>
                </a:cubicBezTo>
                <a:cubicBezTo>
                  <a:pt x="74" y="31"/>
                  <a:pt x="77" y="34"/>
                  <a:pt x="82" y="37"/>
                </a:cubicBezTo>
                <a:cubicBezTo>
                  <a:pt x="88" y="39"/>
                  <a:pt x="91" y="42"/>
                  <a:pt x="94" y="45"/>
                </a:cubicBezTo>
                <a:cubicBezTo>
                  <a:pt x="96" y="48"/>
                  <a:pt x="97" y="52"/>
                  <a:pt x="97" y="57"/>
                </a:cubicBezTo>
                <a:cubicBezTo>
                  <a:pt x="97" y="63"/>
                  <a:pt x="95" y="68"/>
                  <a:pt x="91" y="72"/>
                </a:cubicBezTo>
                <a:cubicBezTo>
                  <a:pt x="87" y="76"/>
                  <a:pt x="82" y="78"/>
                  <a:pt x="76" y="78"/>
                </a:cubicBezTo>
                <a:cubicBezTo>
                  <a:pt x="69" y="78"/>
                  <a:pt x="64" y="76"/>
                  <a:pt x="60" y="71"/>
                </a:cubicBezTo>
                <a:cubicBezTo>
                  <a:pt x="56" y="65"/>
                  <a:pt x="54" y="59"/>
                  <a:pt x="54" y="50"/>
                </a:cubicBezTo>
                <a:cubicBezTo>
                  <a:pt x="54" y="43"/>
                  <a:pt x="55" y="36"/>
                  <a:pt x="59" y="29"/>
                </a:cubicBezTo>
                <a:cubicBezTo>
                  <a:pt x="62" y="22"/>
                  <a:pt x="67" y="16"/>
                  <a:pt x="73" y="11"/>
                </a:cubicBezTo>
                <a:cubicBezTo>
                  <a:pt x="79" y="6"/>
                  <a:pt x="87" y="2"/>
                  <a:pt x="9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351099" y="1651691"/>
            <a:ext cx="9489802" cy="10752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户外装备与活动策划</a:t>
            </a: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 rot="0" flipH="0" flipV="0">
            <a:off x="-134983" y="3247094"/>
            <a:ext cx="12461966" cy="0"/>
          </a:xfrm>
          <a:prstGeom prst="line">
            <a:avLst/>
          </a:prstGeom>
          <a:noFill/>
          <a:ln w="12700" cap="sq">
            <a:solidFill>
              <a:schemeClr val="bg1">
                <a:lumMod val="85000"/>
              </a:schemeClr>
            </a:solidFill>
            <a:miter/>
          </a:ln>
        </p:spPr>
      </p:cxnSp>
      <p:sp>
        <p:nvSpPr>
          <p:cNvPr id="6" name="标题 1"/>
          <p:cNvSpPr txBox="1"/>
          <p:nvPr/>
        </p:nvSpPr>
        <p:spPr>
          <a:xfrm rot="0" flipH="0" flipV="0">
            <a:off x="6060000" y="3211094"/>
            <a:ext cx="72000" cy="72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06853" y="3812469"/>
            <a:ext cx="3269210" cy="2084137"/>
          </a:xfrm>
          <a:prstGeom prst="roundRect">
            <a:avLst>
              <a:gd name="adj" fmla="val 11235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06853" y="4180526"/>
            <a:ext cx="3269210" cy="1850207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53745" y="4469928"/>
            <a:ext cx="2776177" cy="12908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高品质户外装备：帐篷、睡袋、登山鞋、户外服装等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920505" y="2931152"/>
            <a:ext cx="615600" cy="684000"/>
          </a:xfrm>
          <a:custGeom>
            <a:avLst/>
            <a:gdLst>
              <a:gd name="connsiteX0" fmla="*/ 2424113 w 3143250"/>
              <a:gd name="connsiteY0" fmla="*/ 3048000 h 3448681"/>
              <a:gd name="connsiteX1" fmla="*/ 1897285 w 3143250"/>
              <a:gd name="connsiteY1" fmla="*/ 3048000 h 3448681"/>
              <a:gd name="connsiteX2" fmla="*/ 1834229 w 3143250"/>
              <a:gd name="connsiteY2" fmla="*/ 3093053 h 3448681"/>
              <a:gd name="connsiteX3" fmla="*/ 1493330 w 3143250"/>
              <a:gd name="connsiteY3" fmla="*/ 3441287 h 3448681"/>
              <a:gd name="connsiteX4" fmla="*/ 1403547 w 3143250"/>
              <a:gd name="connsiteY4" fmla="*/ 3412484 h 3448681"/>
              <a:gd name="connsiteX5" fmla="*/ 1398842 w 3143250"/>
              <a:gd name="connsiteY5" fmla="*/ 3363278 h 3448681"/>
              <a:gd name="connsiteX6" fmla="*/ 1269111 w 3143250"/>
              <a:gd name="connsiteY6" fmla="*/ 3052667 h 3448681"/>
              <a:gd name="connsiteX7" fmla="*/ 1244632 w 3143250"/>
              <a:gd name="connsiteY7" fmla="*/ 3048000 h 3448681"/>
              <a:gd name="connsiteX8" fmla="*/ 719138 w 3143250"/>
              <a:gd name="connsiteY8" fmla="*/ 3048000 h 3448681"/>
              <a:gd name="connsiteX9" fmla="*/ 0 w 3143250"/>
              <a:gd name="connsiteY9" fmla="*/ 2328863 h 3448681"/>
              <a:gd name="connsiteX10" fmla="*/ 0 w 3143250"/>
              <a:gd name="connsiteY10" fmla="*/ 719138 h 3448681"/>
              <a:gd name="connsiteX11" fmla="*/ 719138 w 3143250"/>
              <a:gd name="connsiteY11" fmla="*/ 0 h 3448681"/>
              <a:gd name="connsiteX12" fmla="*/ 2424113 w 3143250"/>
              <a:gd name="connsiteY12" fmla="*/ 0 h 3448681"/>
              <a:gd name="connsiteX13" fmla="*/ 3143250 w 3143250"/>
              <a:gd name="connsiteY13" fmla="*/ 719138 h 3448681"/>
              <a:gd name="connsiteX14" fmla="*/ 3143250 w 3143250"/>
              <a:gd name="connsiteY14" fmla="*/ 2328863 h 3448681"/>
              <a:gd name="connsiteX15" fmla="*/ 2424113 w 3143250"/>
              <a:gd name="connsiteY15" fmla="*/ 3048000 h 3448681"/>
            </a:gdLst>
            <a:rect l="l" t="t" r="r" b="b"/>
            <a:pathLst>
              <a:path w="3143250" h="3448681">
                <a:moveTo>
                  <a:pt x="2424113" y="3048000"/>
                </a:moveTo>
                <a:lnTo>
                  <a:pt x="1897285" y="3048000"/>
                </a:lnTo>
                <a:cubicBezTo>
                  <a:pt x="1868805" y="3048010"/>
                  <a:pt x="1843468" y="3066107"/>
                  <a:pt x="1834229" y="3093053"/>
                </a:cubicBezTo>
                <a:cubicBezTo>
                  <a:pt x="1770888" y="3270314"/>
                  <a:pt x="1615154" y="3380041"/>
                  <a:pt x="1493330" y="3441287"/>
                </a:cubicBezTo>
                <a:cubicBezTo>
                  <a:pt x="1460583" y="3458128"/>
                  <a:pt x="1420387" y="3445231"/>
                  <a:pt x="1403547" y="3412484"/>
                </a:cubicBezTo>
                <a:cubicBezTo>
                  <a:pt x="1395727" y="3397291"/>
                  <a:pt x="1394041" y="3379680"/>
                  <a:pt x="1398842" y="3363278"/>
                </a:cubicBezTo>
                <a:cubicBezTo>
                  <a:pt x="1430750" y="3257550"/>
                  <a:pt x="1432465" y="3120199"/>
                  <a:pt x="1269111" y="3052667"/>
                </a:cubicBezTo>
                <a:cubicBezTo>
                  <a:pt x="1261339" y="3049505"/>
                  <a:pt x="1253023" y="3047914"/>
                  <a:pt x="1244632" y="3048000"/>
                </a:cubicBezTo>
                <a:lnTo>
                  <a:pt x="719138" y="3048000"/>
                </a:lnTo>
                <a:cubicBezTo>
                  <a:pt x="321969" y="3048000"/>
                  <a:pt x="0" y="2726036"/>
                  <a:pt x="0" y="2328863"/>
                </a:cubicBezTo>
                <a:lnTo>
                  <a:pt x="0" y="719138"/>
                </a:lnTo>
                <a:cubicBezTo>
                  <a:pt x="0" y="321969"/>
                  <a:pt x="321969" y="0"/>
                  <a:pt x="719138" y="0"/>
                </a:cubicBezTo>
                <a:lnTo>
                  <a:pt x="2424113" y="0"/>
                </a:lnTo>
                <a:cubicBezTo>
                  <a:pt x="2821286" y="0"/>
                  <a:pt x="3143250" y="321969"/>
                  <a:pt x="3143250" y="719138"/>
                </a:cubicBezTo>
                <a:lnTo>
                  <a:pt x="3143250" y="2328863"/>
                </a:lnTo>
                <a:cubicBezTo>
                  <a:pt x="3143250" y="2726036"/>
                  <a:pt x="2821286" y="3048000"/>
                  <a:pt x="2424113" y="304800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2040152" y="3069136"/>
            <a:ext cx="376306" cy="329450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788201" y="2931152"/>
            <a:ext cx="615600" cy="684000"/>
          </a:xfrm>
          <a:custGeom>
            <a:avLst/>
            <a:gdLst>
              <a:gd name="connsiteX0" fmla="*/ 2424113 w 3143250"/>
              <a:gd name="connsiteY0" fmla="*/ 3048000 h 3448681"/>
              <a:gd name="connsiteX1" fmla="*/ 1897285 w 3143250"/>
              <a:gd name="connsiteY1" fmla="*/ 3048000 h 3448681"/>
              <a:gd name="connsiteX2" fmla="*/ 1834229 w 3143250"/>
              <a:gd name="connsiteY2" fmla="*/ 3093053 h 3448681"/>
              <a:gd name="connsiteX3" fmla="*/ 1493330 w 3143250"/>
              <a:gd name="connsiteY3" fmla="*/ 3441287 h 3448681"/>
              <a:gd name="connsiteX4" fmla="*/ 1403547 w 3143250"/>
              <a:gd name="connsiteY4" fmla="*/ 3412484 h 3448681"/>
              <a:gd name="connsiteX5" fmla="*/ 1398842 w 3143250"/>
              <a:gd name="connsiteY5" fmla="*/ 3363278 h 3448681"/>
              <a:gd name="connsiteX6" fmla="*/ 1269111 w 3143250"/>
              <a:gd name="connsiteY6" fmla="*/ 3052667 h 3448681"/>
              <a:gd name="connsiteX7" fmla="*/ 1244632 w 3143250"/>
              <a:gd name="connsiteY7" fmla="*/ 3048000 h 3448681"/>
              <a:gd name="connsiteX8" fmla="*/ 719138 w 3143250"/>
              <a:gd name="connsiteY8" fmla="*/ 3048000 h 3448681"/>
              <a:gd name="connsiteX9" fmla="*/ 0 w 3143250"/>
              <a:gd name="connsiteY9" fmla="*/ 2328863 h 3448681"/>
              <a:gd name="connsiteX10" fmla="*/ 0 w 3143250"/>
              <a:gd name="connsiteY10" fmla="*/ 719138 h 3448681"/>
              <a:gd name="connsiteX11" fmla="*/ 719138 w 3143250"/>
              <a:gd name="connsiteY11" fmla="*/ 0 h 3448681"/>
              <a:gd name="connsiteX12" fmla="*/ 2424113 w 3143250"/>
              <a:gd name="connsiteY12" fmla="*/ 0 h 3448681"/>
              <a:gd name="connsiteX13" fmla="*/ 3143250 w 3143250"/>
              <a:gd name="connsiteY13" fmla="*/ 719138 h 3448681"/>
              <a:gd name="connsiteX14" fmla="*/ 3143250 w 3143250"/>
              <a:gd name="connsiteY14" fmla="*/ 2328863 h 3448681"/>
              <a:gd name="connsiteX15" fmla="*/ 2424113 w 3143250"/>
              <a:gd name="connsiteY15" fmla="*/ 3048000 h 3448681"/>
            </a:gdLst>
            <a:rect l="l" t="t" r="r" b="b"/>
            <a:pathLst>
              <a:path w="3143250" h="3448681">
                <a:moveTo>
                  <a:pt x="2424113" y="3048000"/>
                </a:moveTo>
                <a:lnTo>
                  <a:pt x="1897285" y="3048000"/>
                </a:lnTo>
                <a:cubicBezTo>
                  <a:pt x="1868805" y="3048010"/>
                  <a:pt x="1843468" y="3066107"/>
                  <a:pt x="1834229" y="3093053"/>
                </a:cubicBezTo>
                <a:cubicBezTo>
                  <a:pt x="1770888" y="3270314"/>
                  <a:pt x="1615154" y="3380041"/>
                  <a:pt x="1493330" y="3441287"/>
                </a:cubicBezTo>
                <a:cubicBezTo>
                  <a:pt x="1460583" y="3458128"/>
                  <a:pt x="1420387" y="3445231"/>
                  <a:pt x="1403547" y="3412484"/>
                </a:cubicBezTo>
                <a:cubicBezTo>
                  <a:pt x="1395727" y="3397291"/>
                  <a:pt x="1394041" y="3379680"/>
                  <a:pt x="1398842" y="3363278"/>
                </a:cubicBezTo>
                <a:cubicBezTo>
                  <a:pt x="1430750" y="3257550"/>
                  <a:pt x="1432465" y="3120199"/>
                  <a:pt x="1269111" y="3052667"/>
                </a:cubicBezTo>
                <a:cubicBezTo>
                  <a:pt x="1261339" y="3049505"/>
                  <a:pt x="1253023" y="3047914"/>
                  <a:pt x="1244632" y="3048000"/>
                </a:cubicBezTo>
                <a:lnTo>
                  <a:pt x="719138" y="3048000"/>
                </a:lnTo>
                <a:cubicBezTo>
                  <a:pt x="321969" y="3048000"/>
                  <a:pt x="0" y="2726036"/>
                  <a:pt x="0" y="2328863"/>
                </a:cubicBezTo>
                <a:lnTo>
                  <a:pt x="0" y="719138"/>
                </a:lnTo>
                <a:cubicBezTo>
                  <a:pt x="0" y="321969"/>
                  <a:pt x="321969" y="0"/>
                  <a:pt x="719138" y="0"/>
                </a:cubicBezTo>
                <a:lnTo>
                  <a:pt x="2424113" y="0"/>
                </a:lnTo>
                <a:cubicBezTo>
                  <a:pt x="2821286" y="0"/>
                  <a:pt x="3143250" y="321969"/>
                  <a:pt x="3143250" y="719138"/>
                </a:cubicBezTo>
                <a:lnTo>
                  <a:pt x="3143250" y="2328863"/>
                </a:lnTo>
                <a:cubicBezTo>
                  <a:pt x="3143250" y="2726036"/>
                  <a:pt x="2821286" y="3048000"/>
                  <a:pt x="2424113" y="304800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907849" y="3072884"/>
            <a:ext cx="376304" cy="311256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461396" y="3812469"/>
            <a:ext cx="3269210" cy="2084137"/>
          </a:xfrm>
          <a:prstGeom prst="roundRect">
            <a:avLst>
              <a:gd name="adj" fmla="val 11235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461396" y="4180526"/>
            <a:ext cx="3269210" cy="1850207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708288" y="4469928"/>
            <a:ext cx="2776177" cy="12908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定制化户外活动方案：为企事业单位、学校团体等提供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315938" y="3812469"/>
            <a:ext cx="3269210" cy="2084137"/>
          </a:xfrm>
          <a:prstGeom prst="roundRect">
            <a:avLst>
              <a:gd name="adj" fmla="val 11235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315938" y="4180526"/>
            <a:ext cx="3269210" cy="1850207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562830" y="4469928"/>
            <a:ext cx="2776177" cy="12908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户外技能培训课程：徒步、登山、露营等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9629590" y="2931152"/>
            <a:ext cx="615600" cy="684000"/>
          </a:xfrm>
          <a:custGeom>
            <a:avLst/>
            <a:gdLst>
              <a:gd name="connsiteX0" fmla="*/ 2424113 w 3143250"/>
              <a:gd name="connsiteY0" fmla="*/ 3048000 h 3448681"/>
              <a:gd name="connsiteX1" fmla="*/ 1897285 w 3143250"/>
              <a:gd name="connsiteY1" fmla="*/ 3048000 h 3448681"/>
              <a:gd name="connsiteX2" fmla="*/ 1834229 w 3143250"/>
              <a:gd name="connsiteY2" fmla="*/ 3093053 h 3448681"/>
              <a:gd name="connsiteX3" fmla="*/ 1493330 w 3143250"/>
              <a:gd name="connsiteY3" fmla="*/ 3441287 h 3448681"/>
              <a:gd name="connsiteX4" fmla="*/ 1403547 w 3143250"/>
              <a:gd name="connsiteY4" fmla="*/ 3412484 h 3448681"/>
              <a:gd name="connsiteX5" fmla="*/ 1398842 w 3143250"/>
              <a:gd name="connsiteY5" fmla="*/ 3363278 h 3448681"/>
              <a:gd name="connsiteX6" fmla="*/ 1269111 w 3143250"/>
              <a:gd name="connsiteY6" fmla="*/ 3052667 h 3448681"/>
              <a:gd name="connsiteX7" fmla="*/ 1244632 w 3143250"/>
              <a:gd name="connsiteY7" fmla="*/ 3048000 h 3448681"/>
              <a:gd name="connsiteX8" fmla="*/ 719138 w 3143250"/>
              <a:gd name="connsiteY8" fmla="*/ 3048000 h 3448681"/>
              <a:gd name="connsiteX9" fmla="*/ 0 w 3143250"/>
              <a:gd name="connsiteY9" fmla="*/ 2328863 h 3448681"/>
              <a:gd name="connsiteX10" fmla="*/ 0 w 3143250"/>
              <a:gd name="connsiteY10" fmla="*/ 719138 h 3448681"/>
              <a:gd name="connsiteX11" fmla="*/ 719138 w 3143250"/>
              <a:gd name="connsiteY11" fmla="*/ 0 h 3448681"/>
              <a:gd name="connsiteX12" fmla="*/ 2424113 w 3143250"/>
              <a:gd name="connsiteY12" fmla="*/ 0 h 3448681"/>
              <a:gd name="connsiteX13" fmla="*/ 3143250 w 3143250"/>
              <a:gd name="connsiteY13" fmla="*/ 719138 h 3448681"/>
              <a:gd name="connsiteX14" fmla="*/ 3143250 w 3143250"/>
              <a:gd name="connsiteY14" fmla="*/ 2328863 h 3448681"/>
              <a:gd name="connsiteX15" fmla="*/ 2424113 w 3143250"/>
              <a:gd name="connsiteY15" fmla="*/ 3048000 h 3448681"/>
            </a:gdLst>
            <a:rect l="l" t="t" r="r" b="b"/>
            <a:pathLst>
              <a:path w="3143250" h="3448681">
                <a:moveTo>
                  <a:pt x="2424113" y="3048000"/>
                </a:moveTo>
                <a:lnTo>
                  <a:pt x="1897285" y="3048000"/>
                </a:lnTo>
                <a:cubicBezTo>
                  <a:pt x="1868805" y="3048010"/>
                  <a:pt x="1843468" y="3066107"/>
                  <a:pt x="1834229" y="3093053"/>
                </a:cubicBezTo>
                <a:cubicBezTo>
                  <a:pt x="1770888" y="3270314"/>
                  <a:pt x="1615154" y="3380041"/>
                  <a:pt x="1493330" y="3441287"/>
                </a:cubicBezTo>
                <a:cubicBezTo>
                  <a:pt x="1460583" y="3458128"/>
                  <a:pt x="1420387" y="3445231"/>
                  <a:pt x="1403547" y="3412484"/>
                </a:cubicBezTo>
                <a:cubicBezTo>
                  <a:pt x="1395727" y="3397291"/>
                  <a:pt x="1394041" y="3379680"/>
                  <a:pt x="1398842" y="3363278"/>
                </a:cubicBezTo>
                <a:cubicBezTo>
                  <a:pt x="1430750" y="3257550"/>
                  <a:pt x="1432465" y="3120199"/>
                  <a:pt x="1269111" y="3052667"/>
                </a:cubicBezTo>
                <a:cubicBezTo>
                  <a:pt x="1261339" y="3049505"/>
                  <a:pt x="1253023" y="3047914"/>
                  <a:pt x="1244632" y="3048000"/>
                </a:cubicBezTo>
                <a:lnTo>
                  <a:pt x="719138" y="3048000"/>
                </a:lnTo>
                <a:cubicBezTo>
                  <a:pt x="321969" y="3048000"/>
                  <a:pt x="0" y="2726036"/>
                  <a:pt x="0" y="2328863"/>
                </a:cubicBezTo>
                <a:lnTo>
                  <a:pt x="0" y="719138"/>
                </a:lnTo>
                <a:cubicBezTo>
                  <a:pt x="0" y="321969"/>
                  <a:pt x="321969" y="0"/>
                  <a:pt x="719138" y="0"/>
                </a:cubicBezTo>
                <a:lnTo>
                  <a:pt x="2424113" y="0"/>
                </a:lnTo>
                <a:cubicBezTo>
                  <a:pt x="2821286" y="0"/>
                  <a:pt x="3143250" y="321969"/>
                  <a:pt x="3143250" y="719138"/>
                </a:cubicBezTo>
                <a:lnTo>
                  <a:pt x="3143250" y="2328863"/>
                </a:lnTo>
                <a:cubicBezTo>
                  <a:pt x="3143250" y="2726036"/>
                  <a:pt x="2821286" y="3048000"/>
                  <a:pt x="2424113" y="304800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9739390" y="3030858"/>
            <a:ext cx="396000" cy="366328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产品介绍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1" flipV="0">
            <a:off x="1171563" y="1712258"/>
            <a:ext cx="5472000" cy="1080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720481" y="1892257"/>
            <a:ext cx="720000" cy="7200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 w="57150" cap="rnd">
            <a:noFill/>
            <a:round/>
          </a:ln>
          <a:effectLst>
            <a:outerShdw dist="127000" blurRad="254000" dir="5400000" sx="100000" sy="100000" kx="0" ky="0" algn="t" rotWithShape="0">
              <a:schemeClr val="tx1">
                <a:lumMod val="65000"/>
                <a:lumOff val="3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601210" y="1841120"/>
            <a:ext cx="38481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户外装备选购建议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900479" y="2072258"/>
            <a:ext cx="360004" cy="3600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1" flipV="0">
            <a:off x="660400" y="3092200"/>
            <a:ext cx="5472000" cy="1080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209318" y="3272199"/>
            <a:ext cx="720000" cy="7200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 w="57150" cap="rnd">
            <a:noFill/>
            <a:round/>
          </a:ln>
          <a:effectLst>
            <a:outerShdw dist="127000" blurRad="254000" dir="5400000" sx="100000" sy="100000" kx="0" ky="0" algn="t" rotWithShape="0">
              <a:schemeClr val="tx1">
                <a:lumMod val="65000"/>
                <a:lumOff val="3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90047" y="3361100"/>
            <a:ext cx="38481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全面的户外活动策划与组织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0">
            <a:off x="1171563" y="4472143"/>
            <a:ext cx="5472000" cy="1080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720481" y="4652143"/>
            <a:ext cx="720000" cy="7200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 w="57150" cap="rnd">
            <a:noFill/>
            <a:round/>
          </a:ln>
          <a:effectLst>
            <a:outerShdw dist="127000" blurRad="254000" dir="5400000" sx="100000" sy="100000" kx="0" ky="0" algn="t" rotWithShape="0">
              <a:schemeClr val="tx1">
                <a:lumMod val="65000"/>
                <a:lumOff val="3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601210" y="4741043"/>
            <a:ext cx="38481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贴心的售后服务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389318" y="3483315"/>
            <a:ext cx="360000" cy="297770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918481" y="4827132"/>
            <a:ext cx="324000" cy="370021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7306900" y="2278387"/>
            <a:ext cx="4212000" cy="2707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专业服务与售后支持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6681468" y="888522"/>
            <a:ext cx="5453148" cy="5453148"/>
          </a:xfrm>
          <a:prstGeom prst="arc">
            <a:avLst>
              <a:gd name="adj1" fmla="val 18633812"/>
              <a:gd name="adj2" fmla="val 3033281"/>
            </a:avLst>
          </a:prstGeom>
          <a:noFill/>
          <a:ln w="6350" cap="sq">
            <a:solidFill>
              <a:schemeClr val="bg1">
                <a:lumMod val="75000"/>
              </a:schemeClr>
            </a:solidFill>
            <a:miter/>
            <a:headEnd type="oval"/>
            <a:tailEnd type="oval"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服务内容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35000"/>
          </a:blip>
          <a:srcRect l="4489" t="8337" r="12489" b="8337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8414427" y="0"/>
            <a:ext cx="3780430" cy="6858000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07492" y="996474"/>
            <a:ext cx="10577016" cy="4865053"/>
          </a:xfrm>
          <a:prstGeom prst="roundRect">
            <a:avLst>
              <a:gd name="adj" fmla="val 0"/>
            </a:avLst>
          </a:prstGeom>
          <a:solidFill>
            <a:srgbClr val="FFFFFF">
              <a:alpha val="100000"/>
            </a:srgbClr>
          </a:solidFill>
          <a:ln w="19050" cap="sq">
            <a:noFill/>
            <a:miter/>
          </a:ln>
          <a:effectLst>
            <a:outerShdw dist="38100" blurRad="368300" dir="5400000" sx="100000" sy="100000" kx="0" ky="0" algn="t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966101" y="6230006"/>
            <a:ext cx="149774" cy="149774"/>
          </a:xfrm>
          <a:prstGeom prst="diamond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309333" y="6230006"/>
            <a:ext cx="149774" cy="149774"/>
          </a:xfrm>
          <a:prstGeom prst="diamond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652566" y="6230006"/>
            <a:ext cx="149774" cy="149774"/>
          </a:xfrm>
          <a:prstGeom prst="diamond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36239" y="6230006"/>
            <a:ext cx="149774" cy="149774"/>
          </a:xfrm>
          <a:prstGeom prst="diamond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79471" y="6230006"/>
            <a:ext cx="149774" cy="149774"/>
          </a:xfrm>
          <a:prstGeom prst="diamond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522704" y="6230006"/>
            <a:ext cx="149774" cy="149774"/>
          </a:xfrm>
          <a:prstGeom prst="diamond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9389660" y="6174104"/>
            <a:ext cx="1966101" cy="149774"/>
          </a:xfrm>
          <a:custGeom>
            <a:avLst/>
            <a:gdLst>
              <a:gd name="connsiteX0" fmla="*/ 1891214 w 1966101"/>
              <a:gd name="connsiteY0" fmla="*/ 0 h 149774"/>
              <a:gd name="connsiteX1" fmla="*/ 1966101 w 1966101"/>
              <a:gd name="connsiteY1" fmla="*/ 74887 h 149774"/>
              <a:gd name="connsiteX2" fmla="*/ 1891214 w 1966101"/>
              <a:gd name="connsiteY2" fmla="*/ 149774 h 149774"/>
              <a:gd name="connsiteX3" fmla="*/ 1816327 w 1966101"/>
              <a:gd name="connsiteY3" fmla="*/ 74887 h 149774"/>
              <a:gd name="connsiteX4" fmla="*/ 1547981 w 1966101"/>
              <a:gd name="connsiteY4" fmla="*/ 0 h 149774"/>
              <a:gd name="connsiteX5" fmla="*/ 1622868 w 1966101"/>
              <a:gd name="connsiteY5" fmla="*/ 74887 h 149774"/>
              <a:gd name="connsiteX6" fmla="*/ 1547981 w 1966101"/>
              <a:gd name="connsiteY6" fmla="*/ 149774 h 149774"/>
              <a:gd name="connsiteX7" fmla="*/ 1473094 w 1966101"/>
              <a:gd name="connsiteY7" fmla="*/ 74887 h 149774"/>
              <a:gd name="connsiteX8" fmla="*/ 1204749 w 1966101"/>
              <a:gd name="connsiteY8" fmla="*/ 0 h 149774"/>
              <a:gd name="connsiteX9" fmla="*/ 1279636 w 1966101"/>
              <a:gd name="connsiteY9" fmla="*/ 74887 h 149774"/>
              <a:gd name="connsiteX10" fmla="*/ 1204749 w 1966101"/>
              <a:gd name="connsiteY10" fmla="*/ 149774 h 149774"/>
              <a:gd name="connsiteX11" fmla="*/ 1129862 w 1966101"/>
              <a:gd name="connsiteY11" fmla="*/ 74887 h 149774"/>
              <a:gd name="connsiteX12" fmla="*/ 761352 w 1966101"/>
              <a:gd name="connsiteY12" fmla="*/ 0 h 149774"/>
              <a:gd name="connsiteX13" fmla="*/ 836239 w 1966101"/>
              <a:gd name="connsiteY13" fmla="*/ 74887 h 149774"/>
              <a:gd name="connsiteX14" fmla="*/ 761352 w 1966101"/>
              <a:gd name="connsiteY14" fmla="*/ 149774 h 149774"/>
              <a:gd name="connsiteX15" fmla="*/ 686465 w 1966101"/>
              <a:gd name="connsiteY15" fmla="*/ 74887 h 149774"/>
              <a:gd name="connsiteX16" fmla="*/ 418119 w 1966101"/>
              <a:gd name="connsiteY16" fmla="*/ 0 h 149774"/>
              <a:gd name="connsiteX17" fmla="*/ 493006 w 1966101"/>
              <a:gd name="connsiteY17" fmla="*/ 74887 h 149774"/>
              <a:gd name="connsiteX18" fmla="*/ 418119 w 1966101"/>
              <a:gd name="connsiteY18" fmla="*/ 149774 h 149774"/>
              <a:gd name="connsiteX19" fmla="*/ 343232 w 1966101"/>
              <a:gd name="connsiteY19" fmla="*/ 74887 h 149774"/>
              <a:gd name="connsiteX20" fmla="*/ 74887 w 1966101"/>
              <a:gd name="connsiteY20" fmla="*/ 0 h 149774"/>
              <a:gd name="connsiteX21" fmla="*/ 149774 w 1966101"/>
              <a:gd name="connsiteY21" fmla="*/ 74887 h 149774"/>
              <a:gd name="connsiteX22" fmla="*/ 74887 w 1966101"/>
              <a:gd name="connsiteY22" fmla="*/ 149774 h 149774"/>
              <a:gd name="connsiteX23" fmla="*/ 0 w 1966101"/>
              <a:gd name="connsiteY23" fmla="*/ 74887 h 149774"/>
            </a:gdLst>
            <a:rect l="l" t="t" r="r" b="b"/>
            <a:pathLst>
              <a:path w="1966101" h="149774">
                <a:moveTo>
                  <a:pt x="1891214" y="0"/>
                </a:moveTo>
                <a:lnTo>
                  <a:pt x="1966101" y="74887"/>
                </a:lnTo>
                <a:lnTo>
                  <a:pt x="1891214" y="149774"/>
                </a:lnTo>
                <a:lnTo>
                  <a:pt x="1816327" y="74887"/>
                </a:lnTo>
                <a:close/>
                <a:moveTo>
                  <a:pt x="1547981" y="0"/>
                </a:moveTo>
                <a:lnTo>
                  <a:pt x="1622868" y="74887"/>
                </a:lnTo>
                <a:lnTo>
                  <a:pt x="1547981" y="149774"/>
                </a:lnTo>
                <a:lnTo>
                  <a:pt x="1473094" y="74887"/>
                </a:lnTo>
                <a:close/>
                <a:moveTo>
                  <a:pt x="1204749" y="0"/>
                </a:moveTo>
                <a:lnTo>
                  <a:pt x="1279636" y="74887"/>
                </a:lnTo>
                <a:lnTo>
                  <a:pt x="1204749" y="149774"/>
                </a:lnTo>
                <a:lnTo>
                  <a:pt x="1129862" y="74887"/>
                </a:lnTo>
                <a:close/>
                <a:moveTo>
                  <a:pt x="761352" y="0"/>
                </a:moveTo>
                <a:lnTo>
                  <a:pt x="836239" y="74887"/>
                </a:lnTo>
                <a:lnTo>
                  <a:pt x="761352" y="149774"/>
                </a:lnTo>
                <a:lnTo>
                  <a:pt x="686465" y="74887"/>
                </a:lnTo>
                <a:close/>
                <a:moveTo>
                  <a:pt x="418119" y="0"/>
                </a:moveTo>
                <a:lnTo>
                  <a:pt x="493006" y="74887"/>
                </a:lnTo>
                <a:lnTo>
                  <a:pt x="418119" y="149774"/>
                </a:lnTo>
                <a:lnTo>
                  <a:pt x="343232" y="74887"/>
                </a:lnTo>
                <a:close/>
                <a:moveTo>
                  <a:pt x="74887" y="0"/>
                </a:moveTo>
                <a:lnTo>
                  <a:pt x="149774" y="74887"/>
                </a:lnTo>
                <a:lnTo>
                  <a:pt x="74887" y="149774"/>
                </a:lnTo>
                <a:lnTo>
                  <a:pt x="0" y="74887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9656612" y="408060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04123" y="392711"/>
            <a:ext cx="2372333" cy="3773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998007" y="457947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0414048" y="350569"/>
            <a:ext cx="103822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304401" y="559630"/>
            <a:ext cx="5107169" cy="6836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253579" y="5203902"/>
            <a:ext cx="5115606" cy="4273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150727" y="1500399"/>
            <a:ext cx="2882012" cy="14465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8800">
                <a:ln w="12700">
                  <a:noFill/>
                </a:ln>
                <a:solidFill>
                  <a:srgbClr val="5B6E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179471" y="2805391"/>
            <a:ext cx="5667644" cy="20859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团队介绍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1318180" y="4891325"/>
            <a:ext cx="5259776" cy="7213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284557" y="1352245"/>
            <a:ext cx="3756717" cy="3997216"/>
          </a:xfrm>
          <a:custGeom>
            <a:avLst/>
            <a:gdLst>
              <a:gd name="connsiteX0" fmla="*/ 650626 w 3756717"/>
              <a:gd name="connsiteY0" fmla="*/ 0 h 3997216"/>
              <a:gd name="connsiteX1" fmla="*/ 3756717 w 3756717"/>
              <a:gd name="connsiteY1" fmla="*/ 0 h 3997216"/>
              <a:gd name="connsiteX2" fmla="*/ 3756717 w 3756717"/>
              <a:gd name="connsiteY2" fmla="*/ 3346590 h 3997216"/>
              <a:gd name="connsiteX3" fmla="*/ 3106091 w 3756717"/>
              <a:gd name="connsiteY3" fmla="*/ 3997216 h 3997216"/>
              <a:gd name="connsiteX4" fmla="*/ 0 w 3756717"/>
              <a:gd name="connsiteY4" fmla="*/ 3997216 h 3997216"/>
              <a:gd name="connsiteX5" fmla="*/ 0 w 3756717"/>
              <a:gd name="connsiteY5" fmla="*/ 650626 h 3997216"/>
              <a:gd name="connsiteX6" fmla="*/ 650626 w 3756717"/>
              <a:gd name="connsiteY6" fmla="*/ 0 h 3997216"/>
            </a:gdLst>
            <a:rect l="l" t="t" r="r" b="b"/>
            <a:pathLst>
              <a:path w="3756717" h="3997216">
                <a:moveTo>
                  <a:pt x="650626" y="0"/>
                </a:moveTo>
                <a:lnTo>
                  <a:pt x="3756717" y="0"/>
                </a:lnTo>
                <a:lnTo>
                  <a:pt x="3756717" y="3346590"/>
                </a:lnTo>
                <a:cubicBezTo>
                  <a:pt x="3756717" y="3705921"/>
                  <a:pt x="3465422" y="3997216"/>
                  <a:pt x="3106091" y="3997216"/>
                </a:cubicBezTo>
                <a:lnTo>
                  <a:pt x="0" y="3997216"/>
                </a:lnTo>
                <a:lnTo>
                  <a:pt x="0" y="650626"/>
                </a:lnTo>
                <a:cubicBezTo>
                  <a:pt x="0" y="291295"/>
                  <a:pt x="291295" y="0"/>
                  <a:pt x="650626" y="0"/>
                </a:cubicBezTo>
                <a:close/>
              </a:path>
            </a:pathLst>
          </a:custGeom>
          <a:solidFill>
            <a:schemeClr val="accent1"/>
          </a:solidFill>
          <a:ln w="101600" cap="sq">
            <a:solidFill>
              <a:schemeClr val="bg1">
                <a:lumMod val="8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34846" t="6751" r="14081" b="5530"/>
          <a:stretch>
            <a:fillRect/>
          </a:stretch>
        </p:blipFill>
        <p:spPr>
          <a:xfrm rot="0" flipH="0" flipV="0">
            <a:off x="7284557" y="1352245"/>
            <a:ext cx="3756717" cy="3997216"/>
          </a:xfrm>
          <a:custGeom>
            <a:avLst/>
            <a:gdLst/>
            <a:rect l="l" t="t" r="r" b="b"/>
            <a:pathLst>
              <a:path w="3759200" h="4000500">
                <a:moveTo>
                  <a:pt x="650626" y="0"/>
                </a:moveTo>
                <a:lnTo>
                  <a:pt x="3756717" y="0"/>
                </a:lnTo>
                <a:lnTo>
                  <a:pt x="3756717" y="3346590"/>
                </a:lnTo>
                <a:cubicBezTo>
                  <a:pt x="3756717" y="3705921"/>
                  <a:pt x="3465422" y="3997216"/>
                  <a:pt x="3106091" y="3997216"/>
                </a:cubicBezTo>
                <a:lnTo>
                  <a:pt x="0" y="3997216"/>
                </a:lnTo>
                <a:lnTo>
                  <a:pt x="0" y="650626"/>
                </a:lnTo>
                <a:cubicBezTo>
                  <a:pt x="0" y="291295"/>
                  <a:pt x="291295" y="0"/>
                  <a:pt x="65062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 rot="0" flipH="0" flipV="0">
            <a:off x="3837610" y="-28331"/>
            <a:ext cx="2186953" cy="29790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8800">
                <a:ln w="12700">
                  <a:noFill/>
                </a:ln>
                <a:solidFill>
                  <a:srgbClr val="5B6E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B6EFB"/>
      </a:accent1>
      <a:accent2>
        <a:srgbClr val="16ABC4"/>
      </a:accent2>
      <a:accent3>
        <a:srgbClr val="39A8FA"/>
      </a:accent3>
      <a:accent4>
        <a:srgbClr val="828282"/>
      </a:accent4>
      <a:accent5>
        <a:srgbClr val="7B7B7B"/>
      </a:accent5>
      <a:accent6>
        <a:srgbClr val="969696"/>
      </a:accent6>
      <a:hlink>
        <a:srgbClr val="17B6CF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